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9" r:id="rId7"/>
    <p:sldId id="270" r:id="rId8"/>
    <p:sldId id="271" r:id="rId9"/>
    <p:sldId id="272" r:id="rId10"/>
    <p:sldId id="273" r:id="rId11"/>
    <p:sldId id="261" r:id="rId12"/>
    <p:sldId id="278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2" r:id="rId21"/>
    <p:sldId id="293" r:id="rId22"/>
    <p:sldId id="294" r:id="rId23"/>
    <p:sldId id="295" r:id="rId24"/>
    <p:sldId id="262" r:id="rId25"/>
    <p:sldId id="263" r:id="rId26"/>
    <p:sldId id="264" r:id="rId27"/>
    <p:sldId id="265" r:id="rId28"/>
    <p:sldId id="266" r:id="rId29"/>
    <p:sldId id="267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4152EA-E7AD-4C1F-810B-0D411FB4D27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AEE981-535C-45F0-97D6-4674605FA945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активности и сознательности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AE8F40-D395-4007-B64D-8A34A370EFF1}" type="parTrans" cxnId="{680FB4A2-44D3-448E-B79D-CB25E844EA22}">
      <dgm:prSet/>
      <dgm:spPr/>
      <dgm:t>
        <a:bodyPr/>
        <a:lstStyle/>
        <a:p>
          <a:endParaRPr lang="ru-RU"/>
        </a:p>
      </dgm:t>
    </dgm:pt>
    <dgm:pt modelId="{29ED232F-4CC4-4CF6-BF5C-BEA8FECE913E}" type="sibTrans" cxnId="{680FB4A2-44D3-448E-B79D-CB25E844EA22}">
      <dgm:prSet/>
      <dgm:spPr>
        <a:solidFill>
          <a:schemeClr val="accent4"/>
        </a:solidFill>
      </dgm:spPr>
      <dgm:t>
        <a:bodyPr/>
        <a:lstStyle/>
        <a:p>
          <a:endParaRPr lang="ru-RU"/>
        </a:p>
      </dgm:t>
    </dgm:pt>
    <dgm:pt modelId="{EC7DA3CC-A61F-4474-8D85-9D1AF11EB994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Открытости и доверия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4D7A5B-D2E3-4C5A-BFEA-47C966AD913B}" type="parTrans" cxnId="{0BFCE1B6-07C7-4742-98C5-516F8DF5BEE9}">
      <dgm:prSet/>
      <dgm:spPr/>
      <dgm:t>
        <a:bodyPr/>
        <a:lstStyle/>
        <a:p>
          <a:endParaRPr lang="ru-RU"/>
        </a:p>
      </dgm:t>
    </dgm:pt>
    <dgm:pt modelId="{21ADA6D6-F1CF-4E75-9B16-4B4E234C951B}" type="sibTrans" cxnId="{0BFCE1B6-07C7-4742-98C5-516F8DF5BEE9}">
      <dgm:prSet/>
      <dgm:spPr>
        <a:solidFill>
          <a:schemeClr val="accent4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9AE72D5-D674-4960-94FE-625F8E5B7450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сотрудничества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95EBACB-B723-403B-BCF3-86C2365CB271}" type="parTrans" cxnId="{9294D4B5-5061-4BB5-BB24-8E7E4EEB5EAD}">
      <dgm:prSet/>
      <dgm:spPr/>
      <dgm:t>
        <a:bodyPr/>
        <a:lstStyle/>
        <a:p>
          <a:endParaRPr lang="ru-RU"/>
        </a:p>
      </dgm:t>
    </dgm:pt>
    <dgm:pt modelId="{F8BDCC6A-3596-48C5-BA80-9A4E17A6786D}" type="sibTrans" cxnId="{9294D4B5-5061-4BB5-BB24-8E7E4EEB5EAD}">
      <dgm:prSet/>
      <dgm:spPr>
        <a:solidFill>
          <a:schemeClr val="accent4"/>
        </a:solidFill>
      </dgm:spPr>
      <dgm:t>
        <a:bodyPr/>
        <a:lstStyle/>
        <a:p>
          <a:endParaRPr lang="ru-RU"/>
        </a:p>
      </dgm:t>
    </dgm:pt>
    <dgm:pt modelId="{BAEE4DAB-7263-48C9-8357-4E8ADD3EEDD9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Согласованного </a:t>
          </a:r>
          <a:r>
            <a:rPr lang="ru-RU" sz="16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взаимодейст</a:t>
          </a:r>
          <a:endParaRPr lang="ru-RU" sz="16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вия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79166D-256C-450E-8A46-8338118FD775}" type="parTrans" cxnId="{80A8DDF5-2C8C-4551-BD4B-61FCA0EBF6BE}">
      <dgm:prSet/>
      <dgm:spPr/>
      <dgm:t>
        <a:bodyPr/>
        <a:lstStyle/>
        <a:p>
          <a:endParaRPr lang="ru-RU"/>
        </a:p>
      </dgm:t>
    </dgm:pt>
    <dgm:pt modelId="{CC814690-734B-4DF2-A4A5-A00C25DBE600}" type="sibTrans" cxnId="{80A8DDF5-2C8C-4551-BD4B-61FCA0EBF6BE}">
      <dgm:prSet/>
      <dgm:spPr>
        <a:solidFill>
          <a:schemeClr val="accent4"/>
        </a:solidFill>
      </dgm:spPr>
      <dgm:t>
        <a:bodyPr/>
        <a:lstStyle/>
        <a:p>
          <a:endParaRPr lang="ru-RU"/>
        </a:p>
      </dgm:t>
    </dgm:pt>
    <dgm:pt modelId="{E41EE575-1FC5-4ADF-BD64-733800B63031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Воздействия на семью через ребёнка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A4CD886-4819-41C4-B327-7B1A43A653CC}" type="parTrans" cxnId="{87186B02-45F9-4EF5-BA6D-3201B1C5DC06}">
      <dgm:prSet/>
      <dgm:spPr/>
      <dgm:t>
        <a:bodyPr/>
        <a:lstStyle/>
        <a:p>
          <a:endParaRPr lang="ru-RU"/>
        </a:p>
      </dgm:t>
    </dgm:pt>
    <dgm:pt modelId="{942897C2-3CC9-42C3-9BB1-CC56320A9E04}" type="sibTrans" cxnId="{87186B02-45F9-4EF5-BA6D-3201B1C5DC06}">
      <dgm:prSet/>
      <dgm:spPr>
        <a:solidFill>
          <a:schemeClr val="accent4"/>
        </a:solidFill>
      </dgm:spPr>
      <dgm:t>
        <a:bodyPr/>
        <a:lstStyle/>
        <a:p>
          <a:endParaRPr lang="ru-RU"/>
        </a:p>
      </dgm:t>
    </dgm:pt>
    <dgm:pt modelId="{CCE4F3D5-2ACF-4AE7-A711-E7E43A7A255C}" type="pres">
      <dgm:prSet presAssocID="{154152EA-E7AD-4C1F-810B-0D411FB4D27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6C08AB-07DE-421E-B01F-A80CFD247413}" type="pres">
      <dgm:prSet presAssocID="{D0AEE981-535C-45F0-97D6-4674605FA945}" presName="node" presStyleLbl="node1" presStyleIdx="0" presStyleCnt="5" custScaleX="135226" custScaleY="127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F7C86-5763-4F43-B471-0CCFCC1D78A9}" type="pres">
      <dgm:prSet presAssocID="{29ED232F-4CC4-4CF6-BF5C-BEA8FECE913E}" presName="sibTrans" presStyleLbl="sibTrans2D1" presStyleIdx="0" presStyleCnt="5"/>
      <dgm:spPr/>
      <dgm:t>
        <a:bodyPr/>
        <a:lstStyle/>
        <a:p>
          <a:endParaRPr lang="ru-RU"/>
        </a:p>
      </dgm:t>
    </dgm:pt>
    <dgm:pt modelId="{6FB2E325-0618-45BF-A286-C140F50D5CE3}" type="pres">
      <dgm:prSet presAssocID="{29ED232F-4CC4-4CF6-BF5C-BEA8FECE913E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2BE629FD-6A26-4D0D-AB67-F9EBCFEFB514}" type="pres">
      <dgm:prSet presAssocID="{EC7DA3CC-A61F-4474-8D85-9D1AF11EB994}" presName="node" presStyleLbl="node1" presStyleIdx="1" presStyleCnt="5" custScaleX="139211" custScaleY="125018" custRadScaleRad="114929" custRadScaleInc="-2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FF394-9F49-4DF1-A4E3-0FB448AD5DB4}" type="pres">
      <dgm:prSet presAssocID="{21ADA6D6-F1CF-4E75-9B16-4B4E234C951B}" presName="sibTrans" presStyleLbl="sibTrans2D1" presStyleIdx="1" presStyleCnt="5"/>
      <dgm:spPr/>
      <dgm:t>
        <a:bodyPr/>
        <a:lstStyle/>
        <a:p>
          <a:endParaRPr lang="ru-RU"/>
        </a:p>
      </dgm:t>
    </dgm:pt>
    <dgm:pt modelId="{B4B70E6C-2544-439A-9A26-4FEC977E9012}" type="pres">
      <dgm:prSet presAssocID="{21ADA6D6-F1CF-4E75-9B16-4B4E234C951B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D28D4E29-CD06-421A-8ECE-658B6977802E}" type="pres">
      <dgm:prSet presAssocID="{49AE72D5-D674-4960-94FE-625F8E5B7450}" presName="node" presStyleLbl="node1" presStyleIdx="2" presStyleCnt="5" custScaleX="132614" custScaleY="1253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43C28-4EC6-4839-A49E-24ACA625E664}" type="pres">
      <dgm:prSet presAssocID="{F8BDCC6A-3596-48C5-BA80-9A4E17A6786D}" presName="sibTrans" presStyleLbl="sibTrans2D1" presStyleIdx="2" presStyleCnt="5"/>
      <dgm:spPr/>
      <dgm:t>
        <a:bodyPr/>
        <a:lstStyle/>
        <a:p>
          <a:endParaRPr lang="ru-RU"/>
        </a:p>
      </dgm:t>
    </dgm:pt>
    <dgm:pt modelId="{BBE4B253-FE25-4053-8E6E-AD5F6619AB2F}" type="pres">
      <dgm:prSet presAssocID="{F8BDCC6A-3596-48C5-BA80-9A4E17A6786D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54F4033F-EBEE-40D3-BFC7-868A08F4F93D}" type="pres">
      <dgm:prSet presAssocID="{BAEE4DAB-7263-48C9-8357-4E8ADD3EEDD9}" presName="node" presStyleLbl="node1" presStyleIdx="3" presStyleCnt="5" custScaleX="145615" custScaleY="119438" custRadScaleRad="107924" custRadScaleInc="15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03BF31-1213-4A6A-8E5D-8E989366FCDF}" type="pres">
      <dgm:prSet presAssocID="{CC814690-734B-4DF2-A4A5-A00C25DBE600}" presName="sibTrans" presStyleLbl="sibTrans2D1" presStyleIdx="3" presStyleCnt="5"/>
      <dgm:spPr/>
      <dgm:t>
        <a:bodyPr/>
        <a:lstStyle/>
        <a:p>
          <a:endParaRPr lang="ru-RU"/>
        </a:p>
      </dgm:t>
    </dgm:pt>
    <dgm:pt modelId="{56849D89-2C65-4356-A62D-B901A09E7710}" type="pres">
      <dgm:prSet presAssocID="{CC814690-734B-4DF2-A4A5-A00C25DBE600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04DC1BCA-BEA2-4257-82C5-83A74E106730}" type="pres">
      <dgm:prSet presAssocID="{E41EE575-1FC5-4ADF-BD64-733800B63031}" presName="node" presStyleLbl="node1" presStyleIdx="4" presStyleCnt="5" custScaleX="139156" custScaleY="133570" custRadScaleRad="116111" custRadScaleInc="35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236C58-C387-476C-BA4A-37D6C9A48A83}" type="pres">
      <dgm:prSet presAssocID="{942897C2-3CC9-42C3-9BB1-CC56320A9E04}" presName="sibTrans" presStyleLbl="sibTrans2D1" presStyleIdx="4" presStyleCnt="5"/>
      <dgm:spPr/>
      <dgm:t>
        <a:bodyPr/>
        <a:lstStyle/>
        <a:p>
          <a:endParaRPr lang="ru-RU"/>
        </a:p>
      </dgm:t>
    </dgm:pt>
    <dgm:pt modelId="{4289F71D-225F-499C-B965-6EE5C37223F6}" type="pres">
      <dgm:prSet presAssocID="{942897C2-3CC9-42C3-9BB1-CC56320A9E04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680FB4A2-44D3-448E-B79D-CB25E844EA22}" srcId="{154152EA-E7AD-4C1F-810B-0D411FB4D271}" destId="{D0AEE981-535C-45F0-97D6-4674605FA945}" srcOrd="0" destOrd="0" parTransId="{13AE8F40-D395-4007-B64D-8A34A370EFF1}" sibTransId="{29ED232F-4CC4-4CF6-BF5C-BEA8FECE913E}"/>
    <dgm:cxn modelId="{44C47527-FEEF-45D7-B1A5-4D8CD30B64FB}" type="presOf" srcId="{BAEE4DAB-7263-48C9-8357-4E8ADD3EEDD9}" destId="{54F4033F-EBEE-40D3-BFC7-868A08F4F93D}" srcOrd="0" destOrd="0" presId="urn:microsoft.com/office/officeart/2005/8/layout/cycle2"/>
    <dgm:cxn modelId="{9294D4B5-5061-4BB5-BB24-8E7E4EEB5EAD}" srcId="{154152EA-E7AD-4C1F-810B-0D411FB4D271}" destId="{49AE72D5-D674-4960-94FE-625F8E5B7450}" srcOrd="2" destOrd="0" parTransId="{295EBACB-B723-403B-BCF3-86C2365CB271}" sibTransId="{F8BDCC6A-3596-48C5-BA80-9A4E17A6786D}"/>
    <dgm:cxn modelId="{8FB7C004-36C0-4C4B-86B6-394A41843219}" type="presOf" srcId="{E41EE575-1FC5-4ADF-BD64-733800B63031}" destId="{04DC1BCA-BEA2-4257-82C5-83A74E106730}" srcOrd="0" destOrd="0" presId="urn:microsoft.com/office/officeart/2005/8/layout/cycle2"/>
    <dgm:cxn modelId="{AB3386D9-AB33-4FF8-9411-2E0F08DFBB31}" type="presOf" srcId="{D0AEE981-535C-45F0-97D6-4674605FA945}" destId="{5A6C08AB-07DE-421E-B01F-A80CFD247413}" srcOrd="0" destOrd="0" presId="urn:microsoft.com/office/officeart/2005/8/layout/cycle2"/>
    <dgm:cxn modelId="{459B422E-E46A-4CDA-B121-24EAD533CE18}" type="presOf" srcId="{F8BDCC6A-3596-48C5-BA80-9A4E17A6786D}" destId="{BBE4B253-FE25-4053-8E6E-AD5F6619AB2F}" srcOrd="1" destOrd="0" presId="urn:microsoft.com/office/officeart/2005/8/layout/cycle2"/>
    <dgm:cxn modelId="{A93B549E-9374-4368-B715-7F3139651567}" type="presOf" srcId="{154152EA-E7AD-4C1F-810B-0D411FB4D271}" destId="{CCE4F3D5-2ACF-4AE7-A711-E7E43A7A255C}" srcOrd="0" destOrd="0" presId="urn:microsoft.com/office/officeart/2005/8/layout/cycle2"/>
    <dgm:cxn modelId="{AE08A20D-5A12-4627-9E0C-1E66FDA7F5B8}" type="presOf" srcId="{CC814690-734B-4DF2-A4A5-A00C25DBE600}" destId="{9403BF31-1213-4A6A-8E5D-8E989366FCDF}" srcOrd="0" destOrd="0" presId="urn:microsoft.com/office/officeart/2005/8/layout/cycle2"/>
    <dgm:cxn modelId="{0BFCE1B6-07C7-4742-98C5-516F8DF5BEE9}" srcId="{154152EA-E7AD-4C1F-810B-0D411FB4D271}" destId="{EC7DA3CC-A61F-4474-8D85-9D1AF11EB994}" srcOrd="1" destOrd="0" parTransId="{824D7A5B-D2E3-4C5A-BFEA-47C966AD913B}" sibTransId="{21ADA6D6-F1CF-4E75-9B16-4B4E234C951B}"/>
    <dgm:cxn modelId="{B949178C-6283-42C6-A901-3B926A56B3FD}" type="presOf" srcId="{49AE72D5-D674-4960-94FE-625F8E5B7450}" destId="{D28D4E29-CD06-421A-8ECE-658B6977802E}" srcOrd="0" destOrd="0" presId="urn:microsoft.com/office/officeart/2005/8/layout/cycle2"/>
    <dgm:cxn modelId="{85830970-28DF-4B07-BFEF-2C3F6E315CFE}" type="presOf" srcId="{CC814690-734B-4DF2-A4A5-A00C25DBE600}" destId="{56849D89-2C65-4356-A62D-B901A09E7710}" srcOrd="1" destOrd="0" presId="urn:microsoft.com/office/officeart/2005/8/layout/cycle2"/>
    <dgm:cxn modelId="{87186B02-45F9-4EF5-BA6D-3201B1C5DC06}" srcId="{154152EA-E7AD-4C1F-810B-0D411FB4D271}" destId="{E41EE575-1FC5-4ADF-BD64-733800B63031}" srcOrd="4" destOrd="0" parTransId="{5A4CD886-4819-41C4-B327-7B1A43A653CC}" sibTransId="{942897C2-3CC9-42C3-9BB1-CC56320A9E04}"/>
    <dgm:cxn modelId="{1310DBE4-5DE8-4861-A5A6-CBD196DE0A5B}" type="presOf" srcId="{29ED232F-4CC4-4CF6-BF5C-BEA8FECE913E}" destId="{6FB2E325-0618-45BF-A286-C140F50D5CE3}" srcOrd="1" destOrd="0" presId="urn:microsoft.com/office/officeart/2005/8/layout/cycle2"/>
    <dgm:cxn modelId="{ADB97C13-2A53-44A1-80DD-C7FF6DCCFDDE}" type="presOf" srcId="{942897C2-3CC9-42C3-9BB1-CC56320A9E04}" destId="{EF236C58-C387-476C-BA4A-37D6C9A48A83}" srcOrd="0" destOrd="0" presId="urn:microsoft.com/office/officeart/2005/8/layout/cycle2"/>
    <dgm:cxn modelId="{6EED3E13-B06B-4466-97C4-3A2995015AEE}" type="presOf" srcId="{942897C2-3CC9-42C3-9BB1-CC56320A9E04}" destId="{4289F71D-225F-499C-B965-6EE5C37223F6}" srcOrd="1" destOrd="0" presId="urn:microsoft.com/office/officeart/2005/8/layout/cycle2"/>
    <dgm:cxn modelId="{80A8DDF5-2C8C-4551-BD4B-61FCA0EBF6BE}" srcId="{154152EA-E7AD-4C1F-810B-0D411FB4D271}" destId="{BAEE4DAB-7263-48C9-8357-4E8ADD3EEDD9}" srcOrd="3" destOrd="0" parTransId="{0679166D-256C-450E-8A46-8338118FD775}" sibTransId="{CC814690-734B-4DF2-A4A5-A00C25DBE600}"/>
    <dgm:cxn modelId="{CD8ADC0E-6574-47A9-99E8-6D00074A844D}" type="presOf" srcId="{21ADA6D6-F1CF-4E75-9B16-4B4E234C951B}" destId="{B4B70E6C-2544-439A-9A26-4FEC977E9012}" srcOrd="1" destOrd="0" presId="urn:microsoft.com/office/officeart/2005/8/layout/cycle2"/>
    <dgm:cxn modelId="{094BD08D-9BBB-442F-A6BC-62CA82B07694}" type="presOf" srcId="{F8BDCC6A-3596-48C5-BA80-9A4E17A6786D}" destId="{86743C28-4EC6-4839-A49E-24ACA625E664}" srcOrd="0" destOrd="0" presId="urn:microsoft.com/office/officeart/2005/8/layout/cycle2"/>
    <dgm:cxn modelId="{F1D8D128-79E5-4B28-9100-D8BFF354350E}" type="presOf" srcId="{EC7DA3CC-A61F-4474-8D85-9D1AF11EB994}" destId="{2BE629FD-6A26-4D0D-AB67-F9EBCFEFB514}" srcOrd="0" destOrd="0" presId="urn:microsoft.com/office/officeart/2005/8/layout/cycle2"/>
    <dgm:cxn modelId="{67960A8A-B3A7-41CF-8745-32F01D193AE7}" type="presOf" srcId="{29ED232F-4CC4-4CF6-BF5C-BEA8FECE913E}" destId="{BF1F7C86-5763-4F43-B471-0CCFCC1D78A9}" srcOrd="0" destOrd="0" presId="urn:microsoft.com/office/officeart/2005/8/layout/cycle2"/>
    <dgm:cxn modelId="{635AAF7E-99E2-4167-B86C-8A3A9A0C7E76}" type="presOf" srcId="{21ADA6D6-F1CF-4E75-9B16-4B4E234C951B}" destId="{7B9FF394-9F49-4DF1-A4E3-0FB448AD5DB4}" srcOrd="0" destOrd="0" presId="urn:microsoft.com/office/officeart/2005/8/layout/cycle2"/>
    <dgm:cxn modelId="{CE953E9F-4D29-4D00-A691-F07A6921D9CF}" type="presParOf" srcId="{CCE4F3D5-2ACF-4AE7-A711-E7E43A7A255C}" destId="{5A6C08AB-07DE-421E-B01F-A80CFD247413}" srcOrd="0" destOrd="0" presId="urn:microsoft.com/office/officeart/2005/8/layout/cycle2"/>
    <dgm:cxn modelId="{EB21080E-3906-4B38-9DD3-ABC7DC134976}" type="presParOf" srcId="{CCE4F3D5-2ACF-4AE7-A711-E7E43A7A255C}" destId="{BF1F7C86-5763-4F43-B471-0CCFCC1D78A9}" srcOrd="1" destOrd="0" presId="urn:microsoft.com/office/officeart/2005/8/layout/cycle2"/>
    <dgm:cxn modelId="{9E37789A-8B45-4491-81F5-09FBE1527E38}" type="presParOf" srcId="{BF1F7C86-5763-4F43-B471-0CCFCC1D78A9}" destId="{6FB2E325-0618-45BF-A286-C140F50D5CE3}" srcOrd="0" destOrd="0" presId="urn:microsoft.com/office/officeart/2005/8/layout/cycle2"/>
    <dgm:cxn modelId="{A69328AA-97D9-483C-A814-D6CA255A3BDC}" type="presParOf" srcId="{CCE4F3D5-2ACF-4AE7-A711-E7E43A7A255C}" destId="{2BE629FD-6A26-4D0D-AB67-F9EBCFEFB514}" srcOrd="2" destOrd="0" presId="urn:microsoft.com/office/officeart/2005/8/layout/cycle2"/>
    <dgm:cxn modelId="{94F4B07B-03C5-4CE6-BD0D-B60792A34676}" type="presParOf" srcId="{CCE4F3D5-2ACF-4AE7-A711-E7E43A7A255C}" destId="{7B9FF394-9F49-4DF1-A4E3-0FB448AD5DB4}" srcOrd="3" destOrd="0" presId="urn:microsoft.com/office/officeart/2005/8/layout/cycle2"/>
    <dgm:cxn modelId="{54CC465E-B032-4FFA-99AF-7E986C1A182F}" type="presParOf" srcId="{7B9FF394-9F49-4DF1-A4E3-0FB448AD5DB4}" destId="{B4B70E6C-2544-439A-9A26-4FEC977E9012}" srcOrd="0" destOrd="0" presId="urn:microsoft.com/office/officeart/2005/8/layout/cycle2"/>
    <dgm:cxn modelId="{0EE9CFDC-B003-471B-8B39-0B8D3C21C5F4}" type="presParOf" srcId="{CCE4F3D5-2ACF-4AE7-A711-E7E43A7A255C}" destId="{D28D4E29-CD06-421A-8ECE-658B6977802E}" srcOrd="4" destOrd="0" presId="urn:microsoft.com/office/officeart/2005/8/layout/cycle2"/>
    <dgm:cxn modelId="{F91EB302-B525-428C-907B-B134E95AEC01}" type="presParOf" srcId="{CCE4F3D5-2ACF-4AE7-A711-E7E43A7A255C}" destId="{86743C28-4EC6-4839-A49E-24ACA625E664}" srcOrd="5" destOrd="0" presId="urn:microsoft.com/office/officeart/2005/8/layout/cycle2"/>
    <dgm:cxn modelId="{7246AC7F-E84E-4D02-9259-9A47F78C954C}" type="presParOf" srcId="{86743C28-4EC6-4839-A49E-24ACA625E664}" destId="{BBE4B253-FE25-4053-8E6E-AD5F6619AB2F}" srcOrd="0" destOrd="0" presId="urn:microsoft.com/office/officeart/2005/8/layout/cycle2"/>
    <dgm:cxn modelId="{FB93B510-76CE-4395-A379-71AD94DE6F5F}" type="presParOf" srcId="{CCE4F3D5-2ACF-4AE7-A711-E7E43A7A255C}" destId="{54F4033F-EBEE-40D3-BFC7-868A08F4F93D}" srcOrd="6" destOrd="0" presId="urn:microsoft.com/office/officeart/2005/8/layout/cycle2"/>
    <dgm:cxn modelId="{FA108122-E854-4F85-92AF-00DB153530E0}" type="presParOf" srcId="{CCE4F3D5-2ACF-4AE7-A711-E7E43A7A255C}" destId="{9403BF31-1213-4A6A-8E5D-8E989366FCDF}" srcOrd="7" destOrd="0" presId="urn:microsoft.com/office/officeart/2005/8/layout/cycle2"/>
    <dgm:cxn modelId="{86335098-BAE8-45A1-8609-DB3E374E5BFB}" type="presParOf" srcId="{9403BF31-1213-4A6A-8E5D-8E989366FCDF}" destId="{56849D89-2C65-4356-A62D-B901A09E7710}" srcOrd="0" destOrd="0" presId="urn:microsoft.com/office/officeart/2005/8/layout/cycle2"/>
    <dgm:cxn modelId="{4347BF43-347F-4F16-84F5-DD8D92C1C9B6}" type="presParOf" srcId="{CCE4F3D5-2ACF-4AE7-A711-E7E43A7A255C}" destId="{04DC1BCA-BEA2-4257-82C5-83A74E106730}" srcOrd="8" destOrd="0" presId="urn:microsoft.com/office/officeart/2005/8/layout/cycle2"/>
    <dgm:cxn modelId="{F7521ED6-1484-49F2-B830-120900962EBD}" type="presParOf" srcId="{CCE4F3D5-2ACF-4AE7-A711-E7E43A7A255C}" destId="{EF236C58-C387-476C-BA4A-37D6C9A48A83}" srcOrd="9" destOrd="0" presId="urn:microsoft.com/office/officeart/2005/8/layout/cycle2"/>
    <dgm:cxn modelId="{AC0ECC7E-C242-4863-9FE7-75D58109CCE3}" type="presParOf" srcId="{EF236C58-C387-476C-BA4A-37D6C9A48A83}" destId="{4289F71D-225F-499C-B965-6EE5C37223F6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6C08AB-07DE-421E-B01F-A80CFD247413}">
      <dsp:nvSpPr>
        <dsp:cNvPr id="0" name=""/>
        <dsp:cNvSpPr/>
      </dsp:nvSpPr>
      <dsp:spPr>
        <a:xfrm>
          <a:off x="2179973" y="-165519"/>
          <a:ext cx="1712040" cy="1612565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активности и сознательности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79973" y="-165519"/>
        <a:ext cx="1712040" cy="1612565"/>
      </dsp:txXfrm>
    </dsp:sp>
    <dsp:sp modelId="{BF1F7C86-5763-4F43-B471-0CCFCC1D78A9}">
      <dsp:nvSpPr>
        <dsp:cNvPr id="0" name=""/>
        <dsp:cNvSpPr/>
      </dsp:nvSpPr>
      <dsp:spPr>
        <a:xfrm rot="1800183">
          <a:off x="3817041" y="928698"/>
          <a:ext cx="175225" cy="4272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800183">
        <a:off x="3817041" y="928698"/>
        <a:ext cx="175225" cy="427294"/>
      </dsp:txXfrm>
    </dsp:sp>
    <dsp:sp modelId="{2BE629FD-6A26-4D0D-AB67-F9EBCFEFB514}">
      <dsp:nvSpPr>
        <dsp:cNvPr id="0" name=""/>
        <dsp:cNvSpPr/>
      </dsp:nvSpPr>
      <dsp:spPr>
        <a:xfrm>
          <a:off x="3912104" y="864098"/>
          <a:ext cx="1762492" cy="1582800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Открытости и доверия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12104" y="864098"/>
        <a:ext cx="1762492" cy="1582800"/>
      </dsp:txXfrm>
    </dsp:sp>
    <dsp:sp modelId="{7B9FF394-9F49-4DF1-A4E3-0FB448AD5DB4}">
      <dsp:nvSpPr>
        <dsp:cNvPr id="0" name=""/>
        <dsp:cNvSpPr/>
      </dsp:nvSpPr>
      <dsp:spPr>
        <a:xfrm rot="6775627">
          <a:off x="4267316" y="2391378"/>
          <a:ext cx="248815" cy="4272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chemeClr val="tx1"/>
            </a:solidFill>
          </a:endParaRPr>
        </a:p>
      </dsp:txBody>
      <dsp:txXfrm rot="6775627">
        <a:off x="4267316" y="2391378"/>
        <a:ext cx="248815" cy="427294"/>
      </dsp:txXfrm>
    </dsp:sp>
    <dsp:sp modelId="{D28D4E29-CD06-421A-8ECE-658B6977802E}">
      <dsp:nvSpPr>
        <dsp:cNvPr id="0" name=""/>
        <dsp:cNvSpPr/>
      </dsp:nvSpPr>
      <dsp:spPr>
        <a:xfrm>
          <a:off x="3146452" y="2771021"/>
          <a:ext cx="1678970" cy="1586738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сотрудничества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46452" y="2771021"/>
        <a:ext cx="1678970" cy="1586738"/>
      </dsp:txXfrm>
    </dsp:sp>
    <dsp:sp modelId="{86743C28-4EC6-4839-A49E-24ACA625E664}">
      <dsp:nvSpPr>
        <dsp:cNvPr id="0" name=""/>
        <dsp:cNvSpPr/>
      </dsp:nvSpPr>
      <dsp:spPr>
        <a:xfrm rot="10800003">
          <a:off x="2889116" y="3350742"/>
          <a:ext cx="181850" cy="4272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0800003">
        <a:off x="2889116" y="3350742"/>
        <a:ext cx="181850" cy="427294"/>
      </dsp:txXfrm>
    </dsp:sp>
    <dsp:sp modelId="{54F4033F-EBEE-40D3-BFC7-868A08F4F93D}">
      <dsp:nvSpPr>
        <dsp:cNvPr id="0" name=""/>
        <dsp:cNvSpPr/>
      </dsp:nvSpPr>
      <dsp:spPr>
        <a:xfrm>
          <a:off x="959767" y="2808311"/>
          <a:ext cx="1843570" cy="1512154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Согласованного </a:t>
          </a:r>
          <a:r>
            <a:rPr lang="ru-RU" sz="16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взаимодейст</a:t>
          </a:r>
          <a:endParaRPr lang="ru-RU" sz="16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вия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59767" y="2808311"/>
        <a:ext cx="1843570" cy="1512154"/>
      </dsp:txXfrm>
    </dsp:sp>
    <dsp:sp modelId="{9403BF31-1213-4A6A-8E5D-8E989366FCDF}">
      <dsp:nvSpPr>
        <dsp:cNvPr id="0" name=""/>
        <dsp:cNvSpPr/>
      </dsp:nvSpPr>
      <dsp:spPr>
        <a:xfrm rot="15134703">
          <a:off x="1479502" y="2431642"/>
          <a:ext cx="215513" cy="4272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5134703">
        <a:off x="1479502" y="2431642"/>
        <a:ext cx="215513" cy="427294"/>
      </dsp:txXfrm>
    </dsp:sp>
    <dsp:sp modelId="{04DC1BCA-BEA2-4257-82C5-83A74E106730}">
      <dsp:nvSpPr>
        <dsp:cNvPr id="0" name=""/>
        <dsp:cNvSpPr/>
      </dsp:nvSpPr>
      <dsp:spPr>
        <a:xfrm>
          <a:off x="383708" y="792087"/>
          <a:ext cx="1761796" cy="1691074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Воздействия на семью через ребёнка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3708" y="792087"/>
        <a:ext cx="1761796" cy="1691074"/>
      </dsp:txXfrm>
    </dsp:sp>
    <dsp:sp modelId="{EF236C58-C387-476C-BA4A-37D6C9A48A83}">
      <dsp:nvSpPr>
        <dsp:cNvPr id="0" name=""/>
        <dsp:cNvSpPr/>
      </dsp:nvSpPr>
      <dsp:spPr>
        <a:xfrm rot="19837862">
          <a:off x="2074573" y="920827"/>
          <a:ext cx="168227" cy="4272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9837862">
        <a:off x="2074573" y="920827"/>
        <a:ext cx="168227" cy="427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34820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4DE1A-D90F-4442-8EFB-C6E89980C09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4476B-5D61-492D-945D-F1165D0AC6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D80B-6F3F-443F-ABA1-B391396BDC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DA2EE-2DF8-4D7F-9EB7-AD89F952EBC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11E9C0-EDF5-44CE-A5F8-74E0BE84121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1AFDA5-9E71-4911-A814-D34E51FADD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25BE7-D4DF-4FC0-99CD-FBE0A4F2DF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61257-A2E1-4880-8CA4-433C504DAEA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D44F2-E049-4A6E-9EAF-E6486B931E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94A84-C79F-470C-9C60-8C1A31663DF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96B6B-682C-4E36-B928-53D9D2BC37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12249B7-254E-44CF-BA26-79E2463AC2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481459A0-C0ED-4824-8D0E-4870E8638EA7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CA4D510-7BC7-4D79-894B-EBC8C76C62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3C0FD0-8707-469E-BC8B-57C5E86943B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14"/>
            <a:ext cx="9144000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058152" cy="5447528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 </a:t>
            </a:r>
            <a:r>
              <a:rPr lang="ru-RU" sz="4800" b="1" dirty="0" smtClean="0">
                <a:solidFill>
                  <a:schemeClr val="accent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Интерактивные формы сотрудничества с родителями</a:t>
            </a:r>
            <a:endParaRPr lang="ru-RU" sz="4800" b="1" dirty="0">
              <a:solidFill>
                <a:schemeClr val="accent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14"/>
            <a:ext cx="9144000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7914136" cy="1543072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Механизм организации сотрудничества с родителями: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изучение научно-методической литературы;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выбор методик и технологий;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изучений запроса родителей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анкетирование;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выбор интегративных форм сотрудничество с родителями.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2135" y="-8314"/>
            <a:ext cx="1491945" cy="14930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568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365" y="0"/>
            <a:ext cx="9144000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5559" y="1196752"/>
            <a:ext cx="8058152" cy="5131875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Цель:</a:t>
            </a:r>
            <a:r>
              <a:rPr lang="ru-RU" sz="3600" b="1" dirty="0" smtClean="0">
                <a:solidFill>
                  <a:schemeClr val="tx1"/>
                </a:solidFill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Monotype Corsiva" pitchFamily="66" charset="0"/>
                <a:cs typeface="Times New Roman" pitchFamily="18" charset="0"/>
              </a:rPr>
              <a:t>Создать условия, мотивирующие родителей на объединение усилий с педагогами для достижения положительных результатов в вопросах воспитания, обучения, развития детей дошкольного возраста и предоставить родителям возможность общаться друг с другом, делиться опытом семейного воспитания</a:t>
            </a:r>
            <a:r>
              <a:rPr lang="ru-RU" sz="3600" dirty="0" smtClean="0">
                <a:solidFill>
                  <a:schemeClr val="tx1"/>
                </a:solidFill>
                <a:latin typeface="Monotype Corsiva" pitchFamily="66" charset="0"/>
              </a:rPr>
              <a:t>.</a:t>
            </a:r>
            <a:endParaRPr lang="ru-RU" sz="36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7191" y="0"/>
            <a:ext cx="1484784" cy="14847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082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512" y="8245"/>
            <a:ext cx="9309783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8058152" cy="839015"/>
          </a:xfrm>
        </p:spPr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ринципы: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</a:t>
            </a: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3490494006"/>
              </p:ext>
            </p:extLst>
          </p:nvPr>
        </p:nvGraphicFramePr>
        <p:xfrm>
          <a:off x="1524000" y="1268760"/>
          <a:ext cx="6072336" cy="419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368089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9783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065" y="764704"/>
            <a:ext cx="8058152" cy="83901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Интегративные формы сотрудничества с  родителями: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познавательные; 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информационно-аналитические;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досуговые;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наглядно-информационные.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3316" y="-122228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6269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27" y="-24950"/>
            <a:ext cx="9309783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-419508"/>
            <a:ext cx="8058152" cy="10401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Познавательные формы сотрудничества с родителями: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семинар-практикум;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устный журнал;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педагогическая гостиная;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конференция;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экскурсии;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презентация семейных проектов;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мастер-класс.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0983" y="0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56130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9783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7231" y="692696"/>
            <a:ext cx="8058152" cy="8390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Информационно-аналитические формы сотрудничества с родителями: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нкетирование;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опрос;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индивидуальные беседы;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социального паспорта семьи;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«Почтовый ящик».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0983" y="-11329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3979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9783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8058152" cy="83901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Досуговые формы сотрудничества с родителями: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праздники;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развлечения;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досуги;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соревнования;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фестиваль;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в конкурсах, выставках.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43863" y="35171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62503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9783" cy="68663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3936" y="-419508"/>
            <a:ext cx="8058152" cy="83901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Наглядно- информационные формы сотрудничества с родителями: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день открытых дверей;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папки-передвижки;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выпуск газет;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фотомонтаж;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мини-библиотека;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информационные стенды;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видеотека;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памятки;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рекомендация.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0511" y="116632"/>
            <a:ext cx="18288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83539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2486" y="476672"/>
            <a:ext cx="8272434" cy="1249395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Алгоритм организации мероприятия с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родителями: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Определение и выбор темы по результатам анкетирования.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Постановка цели и задач.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3.Изучение научно-методической литературы по теме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Составление сценария мероприятия и разработка проекта решения.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5.Проведение предварительной работы (индивидуальная беседа с активными участниками, приглашение или объявление с вопросами предстоящей встречи, изготовление буклетов, памяток, подготовка оборудования, материалов, наглядностей, презентаций, оформление фотовыставок, рисунков детей по теме).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6.Проведения мероприятия.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0520" y="-171400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324650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2486" y="1124744"/>
            <a:ext cx="8272434" cy="2088232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                             </a:t>
            </a:r>
            <a:r>
              <a:rPr lang="ru-RU" sz="2000" b="1" dirty="0" smtClean="0">
                <a:solidFill>
                  <a:schemeClr val="tx1"/>
                </a:solidFill>
              </a:rPr>
              <a:t>Интерактивная площадка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Предварительная работа: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подбор участников - воспитатели-родители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воспитатели-родители- дети;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выбор темы по запросу родителей;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определение цели, задач;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ознакомление с темой и условиями, правилами работы в группе;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 подбор необходимого оборудования и  основных вопросов.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Проведения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разделение участников на микро группы;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выбор мастера в группе;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сообщение темы, обсуждение проблемы;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выбор своего пути решения проблемы;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практическая деятельность, реализация выбранных путей;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выступление от каждой группы с презентацией результата деятельности;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принятие общего решения;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Рефлексия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что произвело на вас наибольшее впечатление?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что вам помогала в процессе выполнения задания, а что мешало?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если бы вы играли или выполняли это задание ещё раз, что бы вы изменили?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79160" y="-171400"/>
            <a:ext cx="1440160" cy="14401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172242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504" y="-27678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03448" y="300037"/>
            <a:ext cx="8229600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 lnSpcReduction="100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latin typeface="Times New Roman" pitchFamily="18" charset="0"/>
              </a:rPr>
              <a:t>Наиболее часто используемые интерактивные формы работы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0825" y="1196975"/>
            <a:ext cx="8435975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b="1" dirty="0" smtClean="0">
                <a:latin typeface="Times New Roman" pitchFamily="18" charset="0"/>
              </a:rPr>
              <a:t>Ролевые игры</a:t>
            </a:r>
            <a:r>
              <a:rPr lang="ru-RU" sz="1800" dirty="0" smtClean="0">
                <a:latin typeface="Times New Roman" pitchFamily="18" charset="0"/>
              </a:rPr>
              <a:t>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Это </a:t>
            </a:r>
            <a:r>
              <a:rPr lang="ru-RU" sz="1800" dirty="0" err="1" smtClean="0">
                <a:latin typeface="Times New Roman" pitchFamily="18" charset="0"/>
              </a:rPr>
              <a:t>тренинговые</a:t>
            </a:r>
            <a:r>
              <a:rPr lang="ru-RU" sz="1800" dirty="0" smtClean="0">
                <a:latin typeface="Times New Roman" pitchFamily="18" charset="0"/>
              </a:rPr>
              <a:t> занятия, в ходе которых имитируются и разрешаются проблемные ситуации, типичные для реального процесса жизнедеятельности людей как носителей определенных социальных функций.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Каждой игре соответствуют свои правила и условия. Условия – те же правила, но временные, вырабатываемые лишь для данной конкретной игровой ситуации.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b="1" dirty="0" smtClean="0">
                <a:latin typeface="Times New Roman" pitchFamily="18" charset="0"/>
              </a:rPr>
              <a:t>Независимо от вида игр, условий проведения, правила должны отвечать ряду требований</a:t>
            </a:r>
            <a:r>
              <a:rPr lang="ru-RU" sz="1800" dirty="0" smtClean="0">
                <a:latin typeface="Times New Roman" pitchFamily="18" charset="0"/>
              </a:rPr>
              <a:t>: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- правила должны быть просты;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- игра должна охватывать всех (не должно быть таких ситуация, когда одни участники вовлечены в процесс игры, а другие оказываются в положении пассивных наблюдателей);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- игра должна быть интересна для всех;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- игра должна быть доступна для всех предполагаемых участников (доступность игры – это ее соответствие интеллектуальным и физическим возможностям человека);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- задания, содержащиеся в игре, должны быть одинаковыми или равными по содержанию и сложности для всех; равенства требует и способ привлечения к выполнению задания.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dirty="0" smtClean="0">
                <a:latin typeface="Times New Roman" pitchFamily="18" charset="0"/>
              </a:rPr>
              <a:t>     Ролевые игры предполагают определенное поведение в предлагаемых условиях.</a:t>
            </a:r>
          </a:p>
        </p:txBody>
      </p:sp>
    </p:spTree>
    <p:extLst>
      <p:ext uri="{BB962C8B-B14F-4D97-AF65-F5344CB8AC3E}">
        <p14:creationId xmlns:p14="http://schemas.microsoft.com/office/powerpoint/2010/main" xmlns="" val="251760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3200" b="1" dirty="0" smtClean="0">
                <a:latin typeface="Times New Roman" pitchFamily="18" charset="0"/>
              </a:rPr>
              <a:t>Наиболее часто используемые интерактивные формы работы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5700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1800" dirty="0" smtClean="0"/>
              <a:t> </a:t>
            </a:r>
            <a:r>
              <a:rPr lang="ru-RU" sz="1800" dirty="0" smtClean="0">
                <a:latin typeface="Times New Roman" pitchFamily="18" charset="0"/>
              </a:rPr>
              <a:t>-  выбор инициативой группы, которая выполняет всю организационную работу;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- выбор проблемы-негатива (явления, качества), которое предстанет в качестве «обвиняемого»;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- формулировка темы предстоящего «судебного разбирательства»;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Times New Roman" pitchFamily="18" charset="0"/>
              </a:rPr>
              <a:t>       - распределение ролей для проведения процедуры «судебного заседания»: кто ведет судебный процесс, кто письменно фиксирует аргументы, кто «обвиняемый», «прокурор», «адвокат», «свидетели обвинения и защиты», «присяжные заседатели»;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- подготовка ролей, поиск необходимой информации в периодической печати и литературе, отбор ярких и убедительных фактов для выступления с учетом специфики выполняемой роли.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   Сам ход ролевой игры имитирует ход судебного заседания (сценарий см. в  книге «Азбука форм воспитательной работы»).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  После окончания ролевой игры целесообразно провести коллективный ее анализ по вопросам: Что получилось в игре? Почему? Что не получилось? Почему? Согласуется ли Ваше мнение с решением суда? и др.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   Примерные сценарии ролевых игр других сюжетов можно найти в книге «50 сценариев классных часов». М., 2002 (</a:t>
            </a:r>
            <a:r>
              <a:rPr lang="ru-RU" sz="1800" dirty="0" err="1" smtClean="0">
                <a:latin typeface="Times New Roman" pitchFamily="18" charset="0"/>
              </a:rPr>
              <a:t>Байкова</a:t>
            </a:r>
            <a:r>
              <a:rPr lang="ru-RU" sz="1800" dirty="0" smtClean="0">
                <a:latin typeface="Times New Roman" pitchFamily="18" charset="0"/>
              </a:rPr>
              <a:t> Л.А. Технология подготовки и проведения ролевой игры).</a:t>
            </a:r>
          </a:p>
        </p:txBody>
      </p:sp>
    </p:spTree>
    <p:extLst>
      <p:ext uri="{BB962C8B-B14F-4D97-AF65-F5344CB8AC3E}">
        <p14:creationId xmlns:p14="http://schemas.microsoft.com/office/powerpoint/2010/main" xmlns="" val="289343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09600" y="2132856"/>
            <a:ext cx="8229600" cy="4145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sz="2400" b="1" u="sng" dirty="0" smtClean="0"/>
              <a:t>Ролевая игра «Суд над …»    </a:t>
            </a:r>
            <a:endParaRPr lang="ru-RU" sz="2400" dirty="0" smtClean="0"/>
          </a:p>
          <a:p>
            <a:r>
              <a:rPr lang="ru-RU" sz="2400" dirty="0" smtClean="0"/>
              <a:t>     Ролевая игра «Суд над …» - это вид имитационной игры. Она проводится в форме «судебного процесса» над негативными явлениями жизни общества (проституция, наркомания, хулиганство и т.д.), человеческими пороками (жадность, лень, лживость и т.п.), безнравственными поступками (предательство, воровство).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200" y="476672"/>
            <a:ext cx="822960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latin typeface="Times New Roman" pitchFamily="18" charset="0"/>
              </a:rPr>
              <a:t>Ролевая игра требует достаточно длительной и серьезной подготовительной работы, которая состоит в следующем:</a:t>
            </a:r>
          </a:p>
        </p:txBody>
      </p:sp>
    </p:spTree>
    <p:extLst>
      <p:ext uri="{BB962C8B-B14F-4D97-AF65-F5344CB8AC3E}">
        <p14:creationId xmlns:p14="http://schemas.microsoft.com/office/powerpoint/2010/main" xmlns="" val="198834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28600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latin typeface="Times New Roman" pitchFamily="18" charset="0"/>
              </a:rPr>
              <a:t>Ролевая игра требует достаточно длительной и серьезной подготовительной работы, которая состоит в следующем: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196975"/>
            <a:ext cx="8229600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1800" dirty="0" smtClean="0"/>
              <a:t> </a:t>
            </a:r>
            <a:r>
              <a:rPr lang="ru-RU" sz="1800" dirty="0" smtClean="0">
                <a:latin typeface="Times New Roman" pitchFamily="18" charset="0"/>
              </a:rPr>
              <a:t>-  выбор инициативой группы, которая выполняет всю организационную работу;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- выбор проблемы-негатива (явления, качества), которое предстанет в качестве «обвиняемого»;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- формулировка темы предстоящего «судебного разбирательства»;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Times New Roman" pitchFamily="18" charset="0"/>
              </a:rPr>
              <a:t>       - распределение ролей для проведения процедуры «судебного заседания»: кто ведет судебный процесс, кто письменно фиксирует аргументы, кто «обвиняемый», «прокурор», «адвокат», «свидетели обвинения и защиты», «присяжные заседатели»;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- подготовка ролей, поиск необходимой информации в периодической печати и литературе, отбор ярких и убедительных фактов для выступления с учетом специфики выполняемой роли.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   Сам ход ролевой игры имитирует ход судебного заседания (сценарий см. в  книге «Азбука форм воспитательной работы»).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  После окончания ролевой игры целесообразно провести коллективный ее анализ по вопросам: Что получилось в игре? Почему? Что не получилось? Почему? Согласуется ли Ваше мнение с решением суда? и др.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itchFamily="18" charset="0"/>
              </a:rPr>
              <a:t>     Примерные сценарии ролевых игр других сюжетов можно найти в книге «50 сценариев классных часов». М., 2002 (</a:t>
            </a:r>
            <a:r>
              <a:rPr lang="ru-RU" sz="1800" dirty="0" err="1" smtClean="0">
                <a:latin typeface="Times New Roman" pitchFamily="18" charset="0"/>
              </a:rPr>
              <a:t>Байкова</a:t>
            </a:r>
            <a:r>
              <a:rPr lang="ru-RU" sz="1800" dirty="0" smtClean="0">
                <a:latin typeface="Times New Roman" pitchFamily="18" charset="0"/>
              </a:rPr>
              <a:t> Л.А. Технология подготовки и проведения ролевой игры).</a:t>
            </a:r>
          </a:p>
        </p:txBody>
      </p:sp>
    </p:spTree>
    <p:extLst>
      <p:ext uri="{BB962C8B-B14F-4D97-AF65-F5344CB8AC3E}">
        <p14:creationId xmlns:p14="http://schemas.microsoft.com/office/powerpoint/2010/main" xmlns="" val="211168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800" b="1" dirty="0" smtClean="0"/>
              <a:t>Драматизация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ru-RU" sz="2400" dirty="0" smtClean="0"/>
              <a:t> Это </a:t>
            </a:r>
            <a:r>
              <a:rPr lang="ru-RU" sz="2400" dirty="0" err="1" smtClean="0"/>
              <a:t>инсценирование</a:t>
            </a:r>
            <a:r>
              <a:rPr lang="ru-RU" sz="2400" dirty="0" smtClean="0"/>
              <a:t>, разыгрывание по ролям содержания познавательного материала (как на уроках, так и вне их). 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     Требования к драматизации: ролями могут наделяться живые персонажи и любые неживые предметы и феномены из любой области знания, 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     Сценарий драматизации существует, но не является жестким, а служит лишь канвой, в пределах которой развивается импровизация.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02196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799484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800" b="1" dirty="0" smtClean="0"/>
              <a:t>Ток – шоу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1800" dirty="0" smtClean="0"/>
              <a:t> </a:t>
            </a:r>
            <a:r>
              <a:rPr lang="ru-RU" sz="2000" dirty="0" smtClean="0">
                <a:latin typeface="Times New Roman" pitchFamily="18" charset="0"/>
              </a:rPr>
              <a:t>В переводе с английского языка шоу – смотреть - зрелище (яркое эстрадное представление; нечто показное, рассчитанное на шумный внешний эффект), ток – говорить, разговаривать, значит ток-шоу – разговорное представление, разговорное зрелище.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По своей сути ток-шоу – это дискуссия с возможно большим числом участников.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Смысл проведения ток-шоу не сводится к выработке единой точки зрения на обсуждаемую проблему. Его назначение – включить участников в ситуацию нравственного выбора на основе внутреннего диалога с самим собой, когда необходимо соотнести свои ценностные установки с суждениями сверстников, других участников, с общепринятыми нравственными требованиями.</a:t>
            </a:r>
          </a:p>
        </p:txBody>
      </p:sp>
    </p:spTree>
    <p:extLst>
      <p:ext uri="{BB962C8B-B14F-4D97-AF65-F5344CB8AC3E}">
        <p14:creationId xmlns:p14="http://schemas.microsoft.com/office/powerpoint/2010/main" xmlns="" val="22349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752" y="0"/>
            <a:ext cx="9251504" cy="6885678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28600"/>
            <a:ext cx="8229600" cy="10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 </a:t>
            </a:r>
            <a:r>
              <a:rPr lang="ru-RU" sz="2700" b="1" dirty="0" smtClean="0"/>
              <a:t>Процесс подготовки к ток-шоу включает решение следующих организационных задач: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556792"/>
            <a:ext cx="8229600" cy="4539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1600" dirty="0" smtClean="0"/>
              <a:t>    </a:t>
            </a:r>
            <a:r>
              <a:rPr lang="ru-RU" sz="2000" dirty="0" smtClean="0">
                <a:latin typeface="Times New Roman" pitchFamily="18" charset="0"/>
              </a:rPr>
              <a:t>- выявление актуальной нравственной проблемы, Краткая, лаконичная формулировка темы для обсуждения;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- выбор ведущего ток-шоу (можно из числа учащихся, родителей или педагогов), который будет направлять ход обсуждения;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- определение способа ведения дискуссии: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рассказ человека в маске, «история маски»;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демонстрация фрагмента кино- или видеофильма;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прочтение содержания ситуации из книги, журнальной  или газетной статьи;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инсценировка ситуации и т.д.;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- выработка правил ведения дискуссии: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порядок и последовательность выступлений определяет ведущий;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любое мнение должно быть аргументировано фактами, примерами (из жизни, литературы, кинофильмов);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     * каждый имеет право на свое особое мнение;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xmlns="" val="190138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3068" cy="6927273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28600"/>
            <a:ext cx="8229600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sz="2400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341438"/>
            <a:ext cx="8229600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25424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24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15700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>
              <a:latin typeface="Times New Roman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09600" y="836712"/>
            <a:ext cx="822960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2800" b="1" dirty="0" smtClean="0"/>
              <a:t> </a:t>
            </a:r>
            <a:r>
              <a:rPr lang="ru-RU" sz="2800" b="1" dirty="0" smtClean="0">
                <a:latin typeface="Times New Roman" pitchFamily="18" charset="0"/>
              </a:rPr>
              <a:t>При любом варианте проведения ток-шоу следует включать в него следующие структурные компоненты:</a:t>
            </a:r>
          </a:p>
          <a:p>
            <a:pPr fontAlgn="auto">
              <a:spcAft>
                <a:spcPts val="0"/>
              </a:spcAft>
              <a:defRPr/>
            </a:pPr>
            <a:endParaRPr lang="ru-RU" sz="2800" b="1" dirty="0">
              <a:latin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ru-RU" sz="2800" b="1" dirty="0" smtClean="0">
              <a:latin typeface="Times New Roman" pitchFamily="18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609600" y="1916832"/>
            <a:ext cx="8229600" cy="436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2000" dirty="0" smtClean="0"/>
              <a:t> - вступительное слово ведущего (ведущих), раскрывающего актуальность рассматриваемый проблемы, значимость ее решения;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dirty="0" smtClean="0"/>
              <a:t>     - ознакомление присутствующих с выработанными правилами участия в обсуждении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dirty="0" smtClean="0"/>
              <a:t>     - предложение аудитории основных дискуссионных вопросов;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dirty="0" smtClean="0"/>
              <a:t>     - представление разных точек зрения;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dirty="0" smtClean="0"/>
              <a:t>     - обращение к аудитории с уточняющими, конкретизирующими вопросами с целью внесения ясности в позиции оппонентов;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- анализ целей, мотивов поведения «героев» ситуации, выдвижение различных вариантов выхода из конфликта, способов решения проблемы, поиск оптимального нравственного обоснованного решения.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78342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3068" cy="6927273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28600"/>
            <a:ext cx="8229600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sz="2400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341438"/>
            <a:ext cx="8229600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25424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24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1125538"/>
            <a:ext cx="8229600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>
              <a:latin typeface="Times New Roman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 </a:t>
            </a:r>
            <a:endParaRPr lang="ru-RU" sz="2800" dirty="0" smtClean="0">
              <a:latin typeface="Times New Roman" pitchFamily="18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762000" y="427038"/>
            <a:ext cx="777044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dirty="0" smtClean="0"/>
              <a:t> </a:t>
            </a:r>
            <a:r>
              <a:rPr lang="ru-RU" sz="2800" b="1" dirty="0" smtClean="0">
                <a:latin typeface="Times New Roman" pitchFamily="18" charset="0"/>
              </a:rPr>
              <a:t>Условия результативности ток-шоу</a:t>
            </a:r>
            <a:r>
              <a:rPr lang="ru-RU" sz="2800" b="1" dirty="0" smtClean="0"/>
              <a:t>: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762000" y="19050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2400" dirty="0" smtClean="0"/>
              <a:t> - наличие у участников реальной потребности в решении конкретной нравственной проблемы. Задача педагога  в том, чтобы ее актуализировать, сформулировать и предложить участникам для обсуждения;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     - создание доверительной, благожелательной атмосферы в процессе обсуждения;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     - сотрудничество педагога и участников (детей, родителей) при планировании, подготовке, проведении ток-шоу и анализе его результатов;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     - соответствие рассматриваемой нравственной проблемы уровню актуального развития детей (родителей), их жизненному опыту.</a:t>
            </a:r>
          </a:p>
        </p:txBody>
      </p:sp>
    </p:spTree>
    <p:extLst>
      <p:ext uri="{BB962C8B-B14F-4D97-AF65-F5344CB8AC3E}">
        <p14:creationId xmlns:p14="http://schemas.microsoft.com/office/powerpoint/2010/main" xmlns="" val="405748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3068" cy="6927273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28600"/>
            <a:ext cx="8229600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sz="2400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341438"/>
            <a:ext cx="8229600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25424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24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1125538"/>
            <a:ext cx="8229600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>
              <a:latin typeface="Times New Roman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 </a:t>
            </a:r>
            <a:endParaRPr lang="ru-RU" sz="2800" dirty="0" smtClean="0">
              <a:latin typeface="Times New Roman" pitchFamily="18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762000" y="5794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dirty="0" smtClean="0"/>
              <a:t> 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762000" y="19050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400" dirty="0" smtClean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914400" y="4270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800" b="1" dirty="0" smtClean="0"/>
              <a:t>Театр-экспромт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914400" y="2057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ru-RU" sz="2400" dirty="0" smtClean="0"/>
              <a:t> Театр-экспромт называется так потому, что в нем на глазах у зрителей может разыграться спектакль неожиданного содержания, с элементами импровизированной игры. Никто из участников до самого представления не знает, кто будет исполнять какие роли, Узнают об этом только на самом мероприятии.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     Театр-экспромт снимает страх и психологическую скованность воспитанников (их родителей), способствует улучшению психологического климата в коллективе(детском, семейном и др.).</a:t>
            </a:r>
          </a:p>
        </p:txBody>
      </p:sp>
    </p:spTree>
    <p:extLst>
      <p:ext uri="{BB962C8B-B14F-4D97-AF65-F5344CB8AC3E}">
        <p14:creationId xmlns:p14="http://schemas.microsoft.com/office/powerpoint/2010/main" xmlns="" val="260501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3068" cy="6927273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28600"/>
            <a:ext cx="8229600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sz="2400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341438"/>
            <a:ext cx="8229600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25424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24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1125538"/>
            <a:ext cx="8229600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>
              <a:latin typeface="Times New Roman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 </a:t>
            </a:r>
            <a:endParaRPr lang="ru-RU" sz="2800" dirty="0" smtClean="0">
              <a:latin typeface="Times New Roman" pitchFamily="18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000" dirty="0" smtClean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762000" y="5794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dirty="0" smtClean="0"/>
              <a:t> 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762000" y="19050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ru-RU" sz="2400" dirty="0" smtClean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914400" y="7318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b="1" u="sng" dirty="0" smtClean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914400" y="2057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endParaRPr lang="ru-RU" sz="2400" dirty="0" smtClean="0"/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1066800" y="116632"/>
            <a:ext cx="7620000" cy="118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800" b="1" dirty="0" smtClean="0"/>
              <a:t>Театр-экспромт</a:t>
            </a: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1066800" y="1722438"/>
            <a:ext cx="82296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2000" dirty="0" smtClean="0"/>
              <a:t> </a:t>
            </a:r>
            <a:r>
              <a:rPr lang="ru-RU" sz="2000" dirty="0" smtClean="0">
                <a:latin typeface="+mj-lt"/>
                <a:cs typeface="Times New Roman" pitchFamily="18" charset="0"/>
              </a:rPr>
              <a:t>Во время подготовки инициативная группа составляет сюжет театрального представления и карточки с обозначением на них всех ролей предстоящего спектакля.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+mj-lt"/>
                <a:cs typeface="Times New Roman" pitchFamily="18" charset="0"/>
              </a:rPr>
              <a:t>     При проведении мероприятия карточки раздаются (или распределяются по жребию) присутствующим. Актеры, получившие роль, поочередно приглашаются за кулисы.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+mj-lt"/>
                <a:cs typeface="Times New Roman" pitchFamily="18" charset="0"/>
              </a:rPr>
              <a:t>     Сюжет, предложенный для театрального экспромта, должен содержать в себе множество действий и взаимодействий персонажей и зрителей. Могут разыгрываться сказки, детективные истории, легенды, притчи, отрывки фантастических историй, бытовые сюжеты.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+mj-lt"/>
                <a:cs typeface="Times New Roman" pitchFamily="18" charset="0"/>
              </a:rPr>
              <a:t>     Составленный  заранее текст произносится «за кадром». Слыша текст, актеры выходят на сцену и играют роль.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+mj-lt"/>
                <a:cs typeface="Times New Roman" pitchFamily="18" charset="0"/>
              </a:rPr>
              <a:t>     Эта форма может использоваться как элемент мероприятия или иметь самостоятельное значение. </a:t>
            </a:r>
          </a:p>
        </p:txBody>
      </p:sp>
    </p:spTree>
    <p:extLst>
      <p:ext uri="{BB962C8B-B14F-4D97-AF65-F5344CB8AC3E}">
        <p14:creationId xmlns:p14="http://schemas.microsoft.com/office/powerpoint/2010/main" xmlns="" val="329528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48181"/>
            <a:ext cx="8272434" cy="1393412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</a:t>
            </a:r>
            <a:r>
              <a:rPr lang="ru-RU" sz="2800" b="1" dirty="0" smtClean="0">
                <a:solidFill>
                  <a:schemeClr val="tx1"/>
                </a:solidFill>
              </a:rPr>
              <a:t>Родительский клуб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1.Цель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системы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личностно-ориентированного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воспитателя 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родителей.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2.Задачи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Повысить педагогическую культуру родителей.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 Приобщать родителей к участию в жизни ДОУ путём поиска и внедрения наиболее эффективных форм работы. 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Повысить потенциал семьи.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3. Знакомство родителей с правилами взаимодействия участников Клуба:</a:t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Уважение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мнения каждого участника.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Активная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всех членов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Клуба.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Краткое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четкое формулирование своего мнения о проблеме.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Обсуждение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проблемы, а не личности!!!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Взаимная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помощь и поддержка.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Говорим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только от себя и за себя.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Помогаем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 другу становиться мудрее и увереннее в роли родителей.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7743" y="30487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322038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980728"/>
            <a:ext cx="8272434" cy="1703043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4.Постановка проблемы или темы для обсуждения.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5.Определение предполагаемого результата совместной деятельности.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Обсуждение путей получения результата.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7.Обмен семейным опытом по теме.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8.Знакомство с новой информацией по обсуждаемой теме.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9.Рефлексия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(анкетирование или игра «Вопрос-ответ»).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10.Выработка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коллективных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решений.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5200" y="0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230823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830" y="341536"/>
            <a:ext cx="8172400" cy="961363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                             Мастер-класс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Расширить представления родителей о приёмах формирования у детей определённых качеств.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1.Анкетирование родителей с целью выявление проблемы, определение темы мастер-класса.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2.Постановка цели, задач.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3.Проектирование сценария; предполагаемого результата.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4.Подготовка оборудования, наглядного материала, составления презентации.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Проведение мастер-класса: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- сообщение темы и цели мастер-класса;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- предоставление опыта «Мастера» (родителя педагога) по проблемной теме, с использованием презентации, наглядного материала;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- включение родителей в совместную деятельность (игровую или продуктивную) для приобретения и закрепления представленного опыта (работа в микро группах);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- представление созданного продукта каждой микро группой.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Рефлексия.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9830" y="7818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182256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071" y="476672"/>
            <a:ext cx="8172400" cy="961363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Конференция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Обмен и пропаганда опыта успешного семейного воспитания.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1.Предварительная работа: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Оказание помощи родителям в подготовке сообщений по выбранной теме;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Оформление выступлений (доклад, презентации, видеоролики);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Оформление помещений, выставки детских работ, семейных газет,  творческих работ по теме;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Оформление пригласительных билетов и их вручение родителям.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Проведение конференции: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знакомство с повесткой конференции;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слушание выступающих с просмотром презентаций и видеороликов;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- дискуссия по теме;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одведение итогов обсуждаемой темы;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-принятие решений;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-совместный концерт детей, сотрудников, родителей;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ручение рекомендаций, памяток родителям.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9803" y="0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26577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901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803" y="260648"/>
            <a:ext cx="8172400" cy="795035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Деловая игра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Предварительная работа:</a:t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изучение научно – методической литературы;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составление сценария;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подготовка необходимых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материалов.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(видеоролик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презентация,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игрушки).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роведение деловой игры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психогимнастика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(вхождение в тему);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-просмотр видеоролика;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-решение кроссворда по теме;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-определение темы игры;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-обсуждение проблемы;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-разыгрывание ситуаций, подготовленных педагогом для определения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эффективных приёмов воспитания или выхода из проблемной ситуации;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подведение родителей к выбору эффективного способа решения проблемной ситуации;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-фиксирование полученной информации в продуктивной деятельности (создание книги, альбома, портрета, рекомендации, памяток и т.д.).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Рефлексия.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9803" y="0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412009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Пли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901" y="0"/>
            <a:ext cx="9251504" cy="68856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389" y="548680"/>
            <a:ext cx="8172400" cy="795035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                              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Совместный досуг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1.Цель: Установление эмоционального контакта между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педагогами, детьми и родителями.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2.Задачи: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 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1.Содействовать сплочение родительского коллектива, во влечение пап, мам в жизнедеятельность группы, детского сада.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2.Формировать доброжелательные и доверительные отношения.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3.Предварительная работа: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азучивание стихотворений, изготовление подделок, рисунков, выпуск газет;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оставление сценария досуга;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одготовка атрибутов;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домашнее задание (например: блюда дары осени) для родителей;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подготовка призов, грамот.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Проведение мероприятия по сценарию, где участвуют и дети и родители.                                     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одведение итога с вручением наград или организованным чаепитием.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4" descr="http://officeimg.vo.msecnd.net/en-us/images/MB900319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52006" y="0"/>
            <a:ext cx="16288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3071810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223754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СДВГ</Template>
  <TotalTime>851</TotalTime>
  <Words>1429</Words>
  <Application>Microsoft Office PowerPoint</Application>
  <PresentationFormat>Экран (4:3)</PresentationFormat>
  <Paragraphs>116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Океан</vt:lpstr>
      <vt:lpstr>Оформление по умолчанию</vt:lpstr>
      <vt:lpstr> Интерактивные формы сотрудничества с родителями</vt:lpstr>
      <vt:lpstr>         Механизм организации сотрудничества с родителями:  - изучение научно-методической литературы; - выбор методик и технологий; - изучений запроса родителей  через анкетирование;  - выбор интегративных форм сотрудничество с родителями. </vt:lpstr>
      <vt:lpstr>Цель: Создать условия, мотивирующие родителей на объединение усилий с педагогами для достижения положительных результатов в вопросах воспитания, обучения, развития детей дошкольного возраста и предоставить родителям возможность общаться друг с другом, делиться опытом семейного воспитания.</vt:lpstr>
      <vt:lpstr>Принципы:</vt:lpstr>
      <vt:lpstr>               Интегративные формы сотрудничества с  родителями:  познавательные;  информационно-аналитические; досуговые; наглядно-информационные.    </vt:lpstr>
      <vt:lpstr>                Познавательные формы сотрудничества с родителями: семинар-практикум; устный журнал; педагогическая гостиная; родительское собрание; конференция; экскурсии; презентация семейных проектов; мастер-класс.      </vt:lpstr>
      <vt:lpstr>               Информационно-аналитические формы сотрудничества с родителями:  анкетирование; опрос; индивидуальные беседы; составление социального паспорта семьи; «Почтовый ящик».         </vt:lpstr>
      <vt:lpstr>                    Досуговые формы сотрудничества с родителями:  праздники; развлечения; досуги; соревнования; фестиваль; участие в конкурсах, выставках.            </vt:lpstr>
      <vt:lpstr>                         Наглядно- информационные формы сотрудничества с родителями: день открытых дверей; папки-передвижки; выпуск газет; фотомонтаж; мини-библиотека; информационные стенды; видеотека; памятки; рекомендация.               </vt:lpstr>
      <vt:lpstr>               Алгоритм организации мероприятия с родителями: 1. Определение и выбор темы по результатам анкетирования. 2. Постановка цели и задач. 3.Изучение научно-методической литературы по теме 4. Составление сценария мероприятия и разработка проекта решения. 5.Проведение предварительной работы (индивидуальная беседа с активными участниками, приглашение или объявление с вопросами предстоящей встречи, изготовление буклетов, памяток, подготовка оборудования, материалов, наглядностей, презентаций, оформление фотовыставок, рисунков детей по теме). 6.Проведения мероприятия.</vt:lpstr>
      <vt:lpstr>                                     Интерактивная площадка 1. Предварительная работа:   - подбор участников - воспитатели-родители; воспитатели-родители- дети;    - выбор темы по запросу родителей;   - определение цели, задач;   - ознакомление с темой и условиями, правилами работы в группе;   -  подбор необходимого оборудования и  основных вопросов. 2. Проведения.   - разделение участников на микро группы;   - выбор мастера в группе;   - сообщение темы, обсуждение проблемы;   - выбор своего пути решения проблемы;   - практическая деятельность, реализация выбранных путей;   - выступление от каждой группы с презентацией результата деятельности;   - принятие общего решения; 3. Рефлексия.   - что произвело на вас наибольшее впечатление?   - что вам помогала в процессе выполнения задания, а что мешало?   - если бы вы играли или выполняли это задание ещё раз, что бы вы изменили?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                                                            Родительский клуб 1.Цель: создание системы личностно-ориентированного взаимодействия воспитателя и родителей. 2.Задачи:  - Повысить педагогическую культуру родителей. -  Приобщать родителей к участию в жизни ДОУ путём поиска и внедрения наиболее эффективных форм работы.  - Повысить потенциал семьи.  3. Знакомство родителей с правилами взаимодействия участников Клуба:  - Уважение мнения каждого участника.  - Активная работа всех членов Клуба.  - Краткое, четкое формулирование своего мнения о проблеме.  - Обсуждение проблемы, а не личности!!!  - Взаимная помощь и поддержка.  - Говорим только от себя и за себя.  - Помогаем друг другу становиться мудрее и увереннее в роли родителей.       </vt:lpstr>
      <vt:lpstr>                         4.Постановка проблемы или темы для обсуждения. 5.Определение предполагаемого результата совместной деятельности. 6. Обсуждение путей получения результата. 7.Обмен семейным опытом по теме. 8.Знакомство с новой информацией по обсуждаемой теме. 9.Рефлексия (анкетирование или игра «Вопрос-ответ»). 10.Выработка коллективных решений.                   </vt:lpstr>
      <vt:lpstr>                                                                                                 Мастер-класс Цель: Расширить представления родителей о приёмах формирования у детей определённых качеств.  1.Анкетирование родителей с целью выявление проблемы, определение темы мастер-класса. 2.Постановка цели, задач. 3.Проектирование сценария; предполагаемого результата. 4.Подготовка оборудования, наглядного материала, составления презентации. 5. Проведение мастер-класса:     - сообщение темы и цели мастер-класса;     - предоставление опыта «Мастера» (родителя педагога) по проблемной теме, с использованием презентации, наглядного материала;     - включение родителей в совместную деятельность (игровую или продуктивную) для приобретения и закрепления представленного опыта (работа в микро группах);     - представление созданного продукта каждой микро группой.  6. Рефлексия.   </vt:lpstr>
      <vt:lpstr>                                                                                                                               Конференция  Цель: Обмен и пропаганда опыта успешного семейного воспитания.   1.Предварительная работа:     - Оказание помощи родителям в подготовке сообщений по выбранной теме;    - Оформление выступлений (доклад, презентации, видеоролики);    - Оформление помещений, выставки детских работ, семейных газет,  творческих работ по теме;    - Оформление пригласительных билетов и их вручение родителям. 2. Проведение конференции:    - знакомство с повесткой конференции;    - слушание выступающих с просмотром презентаций и видеороликов;    - дискуссия по теме;    - подведение итогов обсуждаемой темы;    -принятие решений;     -совместный концерт детей, сотрудников, родителей;    - вручение рекомендаций, памяток родителям.                       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Деловая игра Цель Задачи Предварительная работа: - изучение научно – методической литературы; - составление сценария; - подготовка необходимых материалов. (видеоролик, презентация, игрушки). Проведение деловой игры: -психогимнастика (вхождение в тему); -просмотр видеоролика; -решение кроссворда по теме; -определение темы игры; -обсуждение проблемы; -разыгрывание ситуаций, подготовленных педагогом для определения эффективных приёмов воспитания или выхода из проблемной ситуации; - подведение родителей к выбору эффективного способа решения проблемной ситуации; -фиксирование полученной информации в продуктивной деятельности (создание книги, альбома, портрета, рекомендации, памяток и т.д.). Рефлексия.                         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Совместный досуг 1.Цель: Установление эмоционального контакта между  педагогами, детьми и родителями. 2.Задачи:      1.Содействовать сплочение родительского коллектива, во влечение пап, мам в жизнедеятельность группы, детского сада.      2.Формировать доброжелательные и доверительные отношения.  3.Предварительная работа:   - разучивание стихотворений, изготовление подделок, рисунков, выпуск газет;   - составление сценария досуга;   - подготовка атрибутов;   - домашнее задание (например: блюда дары осени) для родителей;   - подготовка призов, грамот.  4. Проведение мероприятия по сценарию, где участвуют и дети и родители.                                        5. Подведение итога с вручением наград или организованным чаепитием.                                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RePack by SPecialiST</cp:lastModifiedBy>
  <cp:revision>140</cp:revision>
  <dcterms:created xsi:type="dcterms:W3CDTF">2011-04-29T04:19:53Z</dcterms:created>
  <dcterms:modified xsi:type="dcterms:W3CDTF">2017-01-27T06:28:30Z</dcterms:modified>
</cp:coreProperties>
</file>