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8"/>
  </p:notesMasterIdLst>
  <p:sldIdLst>
    <p:sldId id="257" r:id="rId2"/>
    <p:sldId id="258" r:id="rId3"/>
    <p:sldId id="325" r:id="rId4"/>
    <p:sldId id="327" r:id="rId5"/>
    <p:sldId id="349" r:id="rId6"/>
    <p:sldId id="329" r:id="rId7"/>
    <p:sldId id="332" r:id="rId8"/>
    <p:sldId id="350" r:id="rId9"/>
    <p:sldId id="334" r:id="rId10"/>
    <p:sldId id="333" r:id="rId11"/>
    <p:sldId id="345" r:id="rId12"/>
    <p:sldId id="346" r:id="rId13"/>
    <p:sldId id="348" r:id="rId14"/>
    <p:sldId id="347" r:id="rId15"/>
    <p:sldId id="344" r:id="rId16"/>
    <p:sldId id="294"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97229" autoAdjust="0"/>
  </p:normalViewPr>
  <p:slideViewPr>
    <p:cSldViewPr>
      <p:cViewPr>
        <p:scale>
          <a:sx n="90" d="100"/>
          <a:sy n="90" d="100"/>
        </p:scale>
        <p:origin x="624" y="6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AD140B-7963-4508-8050-0EB524856948}" type="doc">
      <dgm:prSet loTypeId="urn:microsoft.com/office/officeart/2005/8/layout/radial6" loCatId="cycle" qsTypeId="urn:microsoft.com/office/officeart/2005/8/quickstyle/3d1" qsCatId="3D" csTypeId="urn:microsoft.com/office/officeart/2005/8/colors/colorful2" csCatId="colorful" phldr="1"/>
      <dgm:spPr/>
      <dgm:t>
        <a:bodyPr/>
        <a:lstStyle/>
        <a:p>
          <a:endParaRPr lang="ru-RU"/>
        </a:p>
      </dgm:t>
    </dgm:pt>
    <dgm:pt modelId="{93CE4641-75F3-4681-8BB8-23BA6C3D1D1A}">
      <dgm:prSet phldrT="[Текст]" custT="1"/>
      <dgm:spPr/>
      <dgm:t>
        <a:bodyPr/>
        <a:lstStyle/>
        <a:p>
          <a:r>
            <a:rPr lang="ru-RU" sz="1200" dirty="0" smtClean="0">
              <a:latin typeface="Times New Roman" pitchFamily="18" charset="0"/>
              <a:cs typeface="Times New Roman" pitchFamily="18" charset="0"/>
            </a:rPr>
            <a:t>М</a:t>
          </a:r>
          <a:r>
            <a:rPr lang="kk-KZ" sz="1200" dirty="0" smtClean="0">
              <a:latin typeface="Times New Roman" pitchFamily="18" charset="0"/>
              <a:cs typeface="Times New Roman" pitchFamily="18" charset="0"/>
            </a:rPr>
            <a:t>індеттері</a:t>
          </a:r>
          <a:endParaRPr lang="ru-RU" sz="1200" dirty="0">
            <a:latin typeface="Times New Roman" pitchFamily="18" charset="0"/>
            <a:cs typeface="Times New Roman" pitchFamily="18" charset="0"/>
          </a:endParaRPr>
        </a:p>
      </dgm:t>
    </dgm:pt>
    <dgm:pt modelId="{0E316AA9-F546-4F3E-A3BC-B86F36BF4AF0}" type="parTrans" cxnId="{4D19521E-0744-4470-88E2-045B7799EB66}">
      <dgm:prSet/>
      <dgm:spPr/>
      <dgm:t>
        <a:bodyPr/>
        <a:lstStyle/>
        <a:p>
          <a:endParaRPr lang="ru-RU"/>
        </a:p>
      </dgm:t>
    </dgm:pt>
    <dgm:pt modelId="{28E2E7A6-8198-4207-ACF0-EEBD39DB78FE}" type="sibTrans" cxnId="{4D19521E-0744-4470-88E2-045B7799EB66}">
      <dgm:prSet/>
      <dgm:spPr/>
      <dgm:t>
        <a:bodyPr/>
        <a:lstStyle/>
        <a:p>
          <a:endParaRPr lang="ru-RU"/>
        </a:p>
      </dgm:t>
    </dgm:pt>
    <dgm:pt modelId="{27CDDD06-9C76-4523-BEDD-CD4C991FFEFD}">
      <dgm:prSet phldrT="[Текст]" custT="1"/>
      <dgm:spPr/>
      <dgm:t>
        <a:bodyPr/>
        <a:lstStyle/>
        <a:p>
          <a:r>
            <a:rPr lang="kk-KZ" sz="1200" dirty="0" smtClean="0">
              <a:latin typeface="Times New Roman" pitchFamily="18" charset="0"/>
              <a:cs typeface="Times New Roman" pitchFamily="18" charset="0"/>
            </a:rPr>
            <a:t>Мектепке дейінгі тәрбие мен оқытудың жаңартылған мазмұнды іске асырудың негізгі бағыттарын (өтпелі тақырыптар негізінде құрастырылған перспективалық жоспар; апталық циклограмма; балалардың біліктері мен дағдыларының дамуын бақылау үшін индикаторлар жүйесі), мектепке дейінгі ұйымдарда білім беру процессін ұйымдастырудың әдістемелік тәсілдерін, Стандарт талаптарына сәйкес балаларды дамыту мен тәрбиелеуді, мектепке дейінгі ұйым педагогтарының педагогикалық шеберліктерін арттыру.</a:t>
          </a:r>
          <a:endParaRPr lang="ru-RU" sz="1200" dirty="0">
            <a:latin typeface="Times New Roman" pitchFamily="18" charset="0"/>
            <a:cs typeface="Times New Roman" pitchFamily="18" charset="0"/>
          </a:endParaRPr>
        </a:p>
      </dgm:t>
    </dgm:pt>
    <dgm:pt modelId="{72CD9C36-A297-41E5-9E87-5F534E98F578}" type="parTrans" cxnId="{4D77F304-04CE-43E6-8C9C-787326D8748E}">
      <dgm:prSet/>
      <dgm:spPr/>
      <dgm:t>
        <a:bodyPr/>
        <a:lstStyle/>
        <a:p>
          <a:endParaRPr lang="ru-RU"/>
        </a:p>
      </dgm:t>
    </dgm:pt>
    <dgm:pt modelId="{4FB5E5B5-AF3C-4B89-94E9-38C714488DCF}" type="sibTrans" cxnId="{4D77F304-04CE-43E6-8C9C-787326D8748E}">
      <dgm:prSet/>
      <dgm:spPr/>
      <dgm:t>
        <a:bodyPr/>
        <a:lstStyle/>
        <a:p>
          <a:endParaRPr lang="ru-RU"/>
        </a:p>
      </dgm:t>
    </dgm:pt>
    <dgm:pt modelId="{82D65C10-C1EA-464B-ADD1-4DBEB283BC34}">
      <dgm:prSet phldrT="[Текст]" custT="1"/>
      <dgm:spPr/>
      <dgm:t>
        <a:bodyPr/>
        <a:lstStyle/>
        <a:p>
          <a:r>
            <a:rPr lang="kk-KZ" sz="1200" dirty="0" smtClean="0">
              <a:latin typeface="Times New Roman" pitchFamily="18" charset="0"/>
              <a:cs typeface="Times New Roman" pitchFamily="18" charset="0"/>
            </a:rPr>
            <a:t>Мектеп жасына дейінгі балалардың коммуникативтік дағды, икемділіктерін дамыту жұмыстары арқылы сөйлеу мәдениетін арттыру.</a:t>
          </a:r>
          <a:endParaRPr lang="ru-RU" sz="1200" dirty="0">
            <a:latin typeface="Times New Roman" pitchFamily="18" charset="0"/>
            <a:cs typeface="Times New Roman" pitchFamily="18" charset="0"/>
          </a:endParaRPr>
        </a:p>
      </dgm:t>
    </dgm:pt>
    <dgm:pt modelId="{090495CA-0DB5-4FF0-96D9-2F6642558087}" type="parTrans" cxnId="{7854CA82-A3D7-45B5-A5C9-9293879506EA}">
      <dgm:prSet/>
      <dgm:spPr/>
      <dgm:t>
        <a:bodyPr/>
        <a:lstStyle/>
        <a:p>
          <a:endParaRPr lang="ru-RU"/>
        </a:p>
      </dgm:t>
    </dgm:pt>
    <dgm:pt modelId="{494FF7DF-961B-4286-B3D6-E7FAF6AA500B}" type="sibTrans" cxnId="{7854CA82-A3D7-45B5-A5C9-9293879506EA}">
      <dgm:prSet/>
      <dgm:spPr/>
      <dgm:t>
        <a:bodyPr/>
        <a:lstStyle/>
        <a:p>
          <a:endParaRPr lang="ru-RU"/>
        </a:p>
      </dgm:t>
    </dgm:pt>
    <dgm:pt modelId="{8BA88D63-A6B0-4626-9A26-31F6C993D65D}">
      <dgm:prSet phldrT="[Текст]" custT="1"/>
      <dgm:spPr/>
      <dgm:t>
        <a:bodyPr/>
        <a:lstStyle/>
        <a:p>
          <a:r>
            <a:rPr lang="kk-KZ" sz="1200" dirty="0" smtClean="0">
              <a:latin typeface="Times New Roman" pitchFamily="18" charset="0"/>
              <a:cs typeface="Times New Roman" pitchFamily="18" charset="0"/>
            </a:rPr>
            <a:t>Баланы тәрбиелеу және оқыту этаптарындағы денсаулығын нығайту және сақтауды қалыптастыруға бағытталған технологияны барлық білім салаларымен өзара байланыстыру және өзара әрекеттесуді қолға алу.</a:t>
          </a:r>
          <a:endParaRPr lang="ru-RU" sz="1200" dirty="0">
            <a:latin typeface="Times New Roman" pitchFamily="18" charset="0"/>
            <a:cs typeface="Times New Roman" pitchFamily="18" charset="0"/>
          </a:endParaRPr>
        </a:p>
      </dgm:t>
    </dgm:pt>
    <dgm:pt modelId="{F3AE2EC7-D0BB-4E4D-8FBE-F936E6566D6F}" type="parTrans" cxnId="{D20B227B-13BB-46DF-95CE-2D45E8A9F880}">
      <dgm:prSet/>
      <dgm:spPr/>
      <dgm:t>
        <a:bodyPr/>
        <a:lstStyle/>
        <a:p>
          <a:endParaRPr lang="ru-RU"/>
        </a:p>
      </dgm:t>
    </dgm:pt>
    <dgm:pt modelId="{7537DD6B-378D-4134-93B0-B7D330A03D7C}" type="sibTrans" cxnId="{D20B227B-13BB-46DF-95CE-2D45E8A9F880}">
      <dgm:prSet/>
      <dgm:spPr/>
      <dgm:t>
        <a:bodyPr/>
        <a:lstStyle/>
        <a:p>
          <a:endParaRPr lang="ru-RU"/>
        </a:p>
      </dgm:t>
    </dgm:pt>
    <dgm:pt modelId="{CBC0E6E8-8769-431F-9866-8C527965C18D}">
      <dgm:prSet phldrT="[Текст]" custT="1"/>
      <dgm:spPr/>
      <dgm:t>
        <a:bodyPr/>
        <a:lstStyle/>
        <a:p>
          <a:r>
            <a:rPr lang="kk-KZ" sz="1200" dirty="0" smtClean="0">
              <a:latin typeface="Times New Roman" pitchFamily="18" charset="0"/>
              <a:cs typeface="Times New Roman" pitchFamily="18" charset="0"/>
            </a:rPr>
            <a:t>Инклюзивті білім беру мақсатында мектепке дейінгі білім беру ұйымдарында мүмкіндігі шектеулі балалардың білім алуы бойынша жұмыс атқаруды жалғастыру. </a:t>
          </a:r>
          <a:endParaRPr lang="ru-RU" sz="1200" dirty="0">
            <a:latin typeface="Times New Roman" pitchFamily="18" charset="0"/>
            <a:cs typeface="Times New Roman" pitchFamily="18" charset="0"/>
          </a:endParaRPr>
        </a:p>
      </dgm:t>
    </dgm:pt>
    <dgm:pt modelId="{167727D2-1636-48BE-ACFF-4D4A8B5E4377}" type="parTrans" cxnId="{D319EF7A-21AF-4122-9C75-D81FF426AA04}">
      <dgm:prSet/>
      <dgm:spPr/>
      <dgm:t>
        <a:bodyPr/>
        <a:lstStyle/>
        <a:p>
          <a:endParaRPr lang="ru-RU"/>
        </a:p>
      </dgm:t>
    </dgm:pt>
    <dgm:pt modelId="{B17C63EE-6756-419B-B5F8-D07BB1512F5A}" type="sibTrans" cxnId="{D319EF7A-21AF-4122-9C75-D81FF426AA04}">
      <dgm:prSet/>
      <dgm:spPr/>
      <dgm:t>
        <a:bodyPr/>
        <a:lstStyle/>
        <a:p>
          <a:endParaRPr lang="ru-RU"/>
        </a:p>
      </dgm:t>
    </dgm:pt>
    <dgm:pt modelId="{09F51EA0-C4E9-4EE5-AA08-2C8147282587}" type="pres">
      <dgm:prSet presAssocID="{CEAD140B-7963-4508-8050-0EB524856948}" presName="Name0" presStyleCnt="0">
        <dgm:presLayoutVars>
          <dgm:chMax val="1"/>
          <dgm:dir/>
          <dgm:animLvl val="ctr"/>
          <dgm:resizeHandles val="exact"/>
        </dgm:presLayoutVars>
      </dgm:prSet>
      <dgm:spPr/>
      <dgm:t>
        <a:bodyPr/>
        <a:lstStyle/>
        <a:p>
          <a:endParaRPr lang="ru-RU"/>
        </a:p>
      </dgm:t>
    </dgm:pt>
    <dgm:pt modelId="{F1E019AF-7F0D-4B3F-93F7-0C24442DFB04}" type="pres">
      <dgm:prSet presAssocID="{93CE4641-75F3-4681-8BB8-23BA6C3D1D1A}" presName="centerShape" presStyleLbl="node0" presStyleIdx="0" presStyleCnt="1" custScaleX="61662" custScaleY="54817" custLinFactNeighborX="0" custLinFactNeighborY="5991"/>
      <dgm:spPr/>
      <dgm:t>
        <a:bodyPr/>
        <a:lstStyle/>
        <a:p>
          <a:endParaRPr lang="ru-RU"/>
        </a:p>
      </dgm:t>
    </dgm:pt>
    <dgm:pt modelId="{6466600F-BAAF-40C9-A1F0-7F884A7A2793}" type="pres">
      <dgm:prSet presAssocID="{27CDDD06-9C76-4523-BEDD-CD4C991FFEFD}" presName="node" presStyleLbl="node1" presStyleIdx="0" presStyleCnt="4" custScaleX="216848" custScaleY="179586" custRadScaleRad="83193" custRadScaleInc="-5126">
        <dgm:presLayoutVars>
          <dgm:bulletEnabled val="1"/>
        </dgm:presLayoutVars>
      </dgm:prSet>
      <dgm:spPr/>
      <dgm:t>
        <a:bodyPr/>
        <a:lstStyle/>
        <a:p>
          <a:endParaRPr lang="ru-RU"/>
        </a:p>
      </dgm:t>
    </dgm:pt>
    <dgm:pt modelId="{83FF29E5-C11D-46D0-9223-68D2606F7ABF}" type="pres">
      <dgm:prSet presAssocID="{27CDDD06-9C76-4523-BEDD-CD4C991FFEFD}" presName="dummy" presStyleCnt="0"/>
      <dgm:spPr/>
    </dgm:pt>
    <dgm:pt modelId="{65785CCF-CF37-4CF0-9FFB-0FA8A0ACA5C6}" type="pres">
      <dgm:prSet presAssocID="{4FB5E5B5-AF3C-4B89-94E9-38C714488DCF}" presName="sibTrans" presStyleLbl="sibTrans2D1" presStyleIdx="0" presStyleCnt="4"/>
      <dgm:spPr/>
      <dgm:t>
        <a:bodyPr/>
        <a:lstStyle/>
        <a:p>
          <a:endParaRPr lang="ru-RU"/>
        </a:p>
      </dgm:t>
    </dgm:pt>
    <dgm:pt modelId="{942E0547-27E3-4451-9813-F3846FA7243B}" type="pres">
      <dgm:prSet presAssocID="{82D65C10-C1EA-464B-ADD1-4DBEB283BC34}" presName="node" presStyleLbl="node1" presStyleIdx="1" presStyleCnt="4" custScaleX="137286" custScaleY="148205">
        <dgm:presLayoutVars>
          <dgm:bulletEnabled val="1"/>
        </dgm:presLayoutVars>
      </dgm:prSet>
      <dgm:spPr/>
      <dgm:t>
        <a:bodyPr/>
        <a:lstStyle/>
        <a:p>
          <a:endParaRPr lang="ru-RU"/>
        </a:p>
      </dgm:t>
    </dgm:pt>
    <dgm:pt modelId="{F43D4AE7-7449-4DF8-9352-628D35E69E34}" type="pres">
      <dgm:prSet presAssocID="{82D65C10-C1EA-464B-ADD1-4DBEB283BC34}" presName="dummy" presStyleCnt="0"/>
      <dgm:spPr/>
    </dgm:pt>
    <dgm:pt modelId="{0DD84954-59E9-482D-A3FB-DA4FA60B71AA}" type="pres">
      <dgm:prSet presAssocID="{494FF7DF-961B-4286-B3D6-E7FAF6AA500B}" presName="sibTrans" presStyleLbl="sibTrans2D1" presStyleIdx="1" presStyleCnt="4"/>
      <dgm:spPr/>
      <dgm:t>
        <a:bodyPr/>
        <a:lstStyle/>
        <a:p>
          <a:endParaRPr lang="ru-RU"/>
        </a:p>
      </dgm:t>
    </dgm:pt>
    <dgm:pt modelId="{B15ECD2E-A4A9-4A65-A9FF-899F2EC7BC03}" type="pres">
      <dgm:prSet presAssocID="{8BA88D63-A6B0-4626-9A26-31F6C993D65D}" presName="node" presStyleLbl="node1" presStyleIdx="2" presStyleCnt="4" custScaleX="149084" custScaleY="129505" custRadScaleRad="87542" custRadScaleInc="-1224">
        <dgm:presLayoutVars>
          <dgm:bulletEnabled val="1"/>
        </dgm:presLayoutVars>
      </dgm:prSet>
      <dgm:spPr/>
      <dgm:t>
        <a:bodyPr/>
        <a:lstStyle/>
        <a:p>
          <a:endParaRPr lang="ru-RU"/>
        </a:p>
      </dgm:t>
    </dgm:pt>
    <dgm:pt modelId="{945A6EF6-46F9-4DDE-BDBA-4FB04AA65682}" type="pres">
      <dgm:prSet presAssocID="{8BA88D63-A6B0-4626-9A26-31F6C993D65D}" presName="dummy" presStyleCnt="0"/>
      <dgm:spPr/>
    </dgm:pt>
    <dgm:pt modelId="{EB50664F-CCFC-4975-8D82-A1B7BC1540D0}" type="pres">
      <dgm:prSet presAssocID="{7537DD6B-378D-4134-93B0-B7D330A03D7C}" presName="sibTrans" presStyleLbl="sibTrans2D1" presStyleIdx="2" presStyleCnt="4"/>
      <dgm:spPr/>
      <dgm:t>
        <a:bodyPr/>
        <a:lstStyle/>
        <a:p>
          <a:endParaRPr lang="ru-RU"/>
        </a:p>
      </dgm:t>
    </dgm:pt>
    <dgm:pt modelId="{C643F5A2-7788-403B-BC48-B53AA95A92C1}" type="pres">
      <dgm:prSet presAssocID="{CBC0E6E8-8769-431F-9866-8C527965C18D}" presName="node" presStyleLbl="node1" presStyleIdx="3" presStyleCnt="4" custScaleX="144055" custScaleY="139734">
        <dgm:presLayoutVars>
          <dgm:bulletEnabled val="1"/>
        </dgm:presLayoutVars>
      </dgm:prSet>
      <dgm:spPr/>
      <dgm:t>
        <a:bodyPr/>
        <a:lstStyle/>
        <a:p>
          <a:endParaRPr lang="ru-RU"/>
        </a:p>
      </dgm:t>
    </dgm:pt>
    <dgm:pt modelId="{566A6793-5195-4262-B4E2-E37BAC1FA16E}" type="pres">
      <dgm:prSet presAssocID="{CBC0E6E8-8769-431F-9866-8C527965C18D}" presName="dummy" presStyleCnt="0"/>
      <dgm:spPr/>
    </dgm:pt>
    <dgm:pt modelId="{971FF5B1-51A9-4EA6-8E86-06F057A69309}" type="pres">
      <dgm:prSet presAssocID="{B17C63EE-6756-419B-B5F8-D07BB1512F5A}" presName="sibTrans" presStyleLbl="sibTrans2D1" presStyleIdx="3" presStyleCnt="4"/>
      <dgm:spPr/>
      <dgm:t>
        <a:bodyPr/>
        <a:lstStyle/>
        <a:p>
          <a:endParaRPr lang="ru-RU"/>
        </a:p>
      </dgm:t>
    </dgm:pt>
  </dgm:ptLst>
  <dgm:cxnLst>
    <dgm:cxn modelId="{D3270CAC-E0AE-4377-9965-6F2F294E3B9F}" type="presOf" srcId="{27CDDD06-9C76-4523-BEDD-CD4C991FFEFD}" destId="{6466600F-BAAF-40C9-A1F0-7F884A7A2793}" srcOrd="0" destOrd="0" presId="urn:microsoft.com/office/officeart/2005/8/layout/radial6"/>
    <dgm:cxn modelId="{16AEE0B6-4B80-4E25-8185-A32D29310D87}" type="presOf" srcId="{B17C63EE-6756-419B-B5F8-D07BB1512F5A}" destId="{971FF5B1-51A9-4EA6-8E86-06F057A69309}" srcOrd="0" destOrd="0" presId="urn:microsoft.com/office/officeart/2005/8/layout/radial6"/>
    <dgm:cxn modelId="{465DB263-C2C4-45F8-8A6C-D028803BB9B8}" type="presOf" srcId="{CBC0E6E8-8769-431F-9866-8C527965C18D}" destId="{C643F5A2-7788-403B-BC48-B53AA95A92C1}" srcOrd="0" destOrd="0" presId="urn:microsoft.com/office/officeart/2005/8/layout/radial6"/>
    <dgm:cxn modelId="{F970531A-7C07-4884-A1B7-890355E2E7BE}" type="presOf" srcId="{93CE4641-75F3-4681-8BB8-23BA6C3D1D1A}" destId="{F1E019AF-7F0D-4B3F-93F7-0C24442DFB04}" srcOrd="0" destOrd="0" presId="urn:microsoft.com/office/officeart/2005/8/layout/radial6"/>
    <dgm:cxn modelId="{4D19521E-0744-4470-88E2-045B7799EB66}" srcId="{CEAD140B-7963-4508-8050-0EB524856948}" destId="{93CE4641-75F3-4681-8BB8-23BA6C3D1D1A}" srcOrd="0" destOrd="0" parTransId="{0E316AA9-F546-4F3E-A3BC-B86F36BF4AF0}" sibTransId="{28E2E7A6-8198-4207-ACF0-EEBD39DB78FE}"/>
    <dgm:cxn modelId="{FB192ABF-1367-449A-A46D-F348C9BB8F5A}" type="presOf" srcId="{7537DD6B-378D-4134-93B0-B7D330A03D7C}" destId="{EB50664F-CCFC-4975-8D82-A1B7BC1540D0}" srcOrd="0" destOrd="0" presId="urn:microsoft.com/office/officeart/2005/8/layout/radial6"/>
    <dgm:cxn modelId="{0AE14CC7-B1C7-4F58-B487-544CB3C05533}" type="presOf" srcId="{82D65C10-C1EA-464B-ADD1-4DBEB283BC34}" destId="{942E0547-27E3-4451-9813-F3846FA7243B}" srcOrd="0" destOrd="0" presId="urn:microsoft.com/office/officeart/2005/8/layout/radial6"/>
    <dgm:cxn modelId="{66A6E0AE-7A1A-4D10-9749-15A741120B4C}" type="presOf" srcId="{494FF7DF-961B-4286-B3D6-E7FAF6AA500B}" destId="{0DD84954-59E9-482D-A3FB-DA4FA60B71AA}" srcOrd="0" destOrd="0" presId="urn:microsoft.com/office/officeart/2005/8/layout/radial6"/>
    <dgm:cxn modelId="{DA1A730B-EFC9-41A7-9243-32C16A7BE0D6}" type="presOf" srcId="{4FB5E5B5-AF3C-4B89-94E9-38C714488DCF}" destId="{65785CCF-CF37-4CF0-9FFB-0FA8A0ACA5C6}" srcOrd="0" destOrd="0" presId="urn:microsoft.com/office/officeart/2005/8/layout/radial6"/>
    <dgm:cxn modelId="{F83DC867-DC71-49F8-9F63-FC8D7F50EE01}" type="presOf" srcId="{8BA88D63-A6B0-4626-9A26-31F6C993D65D}" destId="{B15ECD2E-A4A9-4A65-A9FF-899F2EC7BC03}" srcOrd="0" destOrd="0" presId="urn:microsoft.com/office/officeart/2005/8/layout/radial6"/>
    <dgm:cxn modelId="{D20B227B-13BB-46DF-95CE-2D45E8A9F880}" srcId="{93CE4641-75F3-4681-8BB8-23BA6C3D1D1A}" destId="{8BA88D63-A6B0-4626-9A26-31F6C993D65D}" srcOrd="2" destOrd="0" parTransId="{F3AE2EC7-D0BB-4E4D-8FBE-F936E6566D6F}" sibTransId="{7537DD6B-378D-4134-93B0-B7D330A03D7C}"/>
    <dgm:cxn modelId="{7854CA82-A3D7-45B5-A5C9-9293879506EA}" srcId="{93CE4641-75F3-4681-8BB8-23BA6C3D1D1A}" destId="{82D65C10-C1EA-464B-ADD1-4DBEB283BC34}" srcOrd="1" destOrd="0" parTransId="{090495CA-0DB5-4FF0-96D9-2F6642558087}" sibTransId="{494FF7DF-961B-4286-B3D6-E7FAF6AA500B}"/>
    <dgm:cxn modelId="{4D77F304-04CE-43E6-8C9C-787326D8748E}" srcId="{93CE4641-75F3-4681-8BB8-23BA6C3D1D1A}" destId="{27CDDD06-9C76-4523-BEDD-CD4C991FFEFD}" srcOrd="0" destOrd="0" parTransId="{72CD9C36-A297-41E5-9E87-5F534E98F578}" sibTransId="{4FB5E5B5-AF3C-4B89-94E9-38C714488DCF}"/>
    <dgm:cxn modelId="{1CC3E095-F688-4DF5-B0B7-77C26E7635FD}" type="presOf" srcId="{CEAD140B-7963-4508-8050-0EB524856948}" destId="{09F51EA0-C4E9-4EE5-AA08-2C8147282587}" srcOrd="0" destOrd="0" presId="urn:microsoft.com/office/officeart/2005/8/layout/radial6"/>
    <dgm:cxn modelId="{D319EF7A-21AF-4122-9C75-D81FF426AA04}" srcId="{93CE4641-75F3-4681-8BB8-23BA6C3D1D1A}" destId="{CBC0E6E8-8769-431F-9866-8C527965C18D}" srcOrd="3" destOrd="0" parTransId="{167727D2-1636-48BE-ACFF-4D4A8B5E4377}" sibTransId="{B17C63EE-6756-419B-B5F8-D07BB1512F5A}"/>
    <dgm:cxn modelId="{7A43A7C6-700D-4FC0-A3AD-17AC8A96E0EA}" type="presParOf" srcId="{09F51EA0-C4E9-4EE5-AA08-2C8147282587}" destId="{F1E019AF-7F0D-4B3F-93F7-0C24442DFB04}" srcOrd="0" destOrd="0" presId="urn:microsoft.com/office/officeart/2005/8/layout/radial6"/>
    <dgm:cxn modelId="{8BA4077B-4ADC-4688-AABC-285BC10B93C0}" type="presParOf" srcId="{09F51EA0-C4E9-4EE5-AA08-2C8147282587}" destId="{6466600F-BAAF-40C9-A1F0-7F884A7A2793}" srcOrd="1" destOrd="0" presId="urn:microsoft.com/office/officeart/2005/8/layout/radial6"/>
    <dgm:cxn modelId="{A06835C1-7CDA-4B65-9D6E-E9E5C740CD17}" type="presParOf" srcId="{09F51EA0-C4E9-4EE5-AA08-2C8147282587}" destId="{83FF29E5-C11D-46D0-9223-68D2606F7ABF}" srcOrd="2" destOrd="0" presId="urn:microsoft.com/office/officeart/2005/8/layout/radial6"/>
    <dgm:cxn modelId="{EA4B5D8F-A9A0-4FB8-9654-FE5C97C59C1B}" type="presParOf" srcId="{09F51EA0-C4E9-4EE5-AA08-2C8147282587}" destId="{65785CCF-CF37-4CF0-9FFB-0FA8A0ACA5C6}" srcOrd="3" destOrd="0" presId="urn:microsoft.com/office/officeart/2005/8/layout/radial6"/>
    <dgm:cxn modelId="{BF72352D-8F63-43AA-BD93-AC5914DCF6B7}" type="presParOf" srcId="{09F51EA0-C4E9-4EE5-AA08-2C8147282587}" destId="{942E0547-27E3-4451-9813-F3846FA7243B}" srcOrd="4" destOrd="0" presId="urn:microsoft.com/office/officeart/2005/8/layout/radial6"/>
    <dgm:cxn modelId="{FF814DE1-3D06-40B0-B676-91FA7BB532CC}" type="presParOf" srcId="{09F51EA0-C4E9-4EE5-AA08-2C8147282587}" destId="{F43D4AE7-7449-4DF8-9352-628D35E69E34}" srcOrd="5" destOrd="0" presId="urn:microsoft.com/office/officeart/2005/8/layout/radial6"/>
    <dgm:cxn modelId="{F2E11C76-7544-4CAA-BE6C-14637253623A}" type="presParOf" srcId="{09F51EA0-C4E9-4EE5-AA08-2C8147282587}" destId="{0DD84954-59E9-482D-A3FB-DA4FA60B71AA}" srcOrd="6" destOrd="0" presId="urn:microsoft.com/office/officeart/2005/8/layout/radial6"/>
    <dgm:cxn modelId="{DC514846-15A7-4E55-A411-8AA96AD76597}" type="presParOf" srcId="{09F51EA0-C4E9-4EE5-AA08-2C8147282587}" destId="{B15ECD2E-A4A9-4A65-A9FF-899F2EC7BC03}" srcOrd="7" destOrd="0" presId="urn:microsoft.com/office/officeart/2005/8/layout/radial6"/>
    <dgm:cxn modelId="{F11AC354-2D86-4AE2-A597-F7D2AC8238FD}" type="presParOf" srcId="{09F51EA0-C4E9-4EE5-AA08-2C8147282587}" destId="{945A6EF6-46F9-4DDE-BDBA-4FB04AA65682}" srcOrd="8" destOrd="0" presId="urn:microsoft.com/office/officeart/2005/8/layout/radial6"/>
    <dgm:cxn modelId="{97BF107D-7D62-43A4-84D5-C29473860B8F}" type="presParOf" srcId="{09F51EA0-C4E9-4EE5-AA08-2C8147282587}" destId="{EB50664F-CCFC-4975-8D82-A1B7BC1540D0}" srcOrd="9" destOrd="0" presId="urn:microsoft.com/office/officeart/2005/8/layout/radial6"/>
    <dgm:cxn modelId="{36AEB3BE-32AE-40EA-8F81-059FB446865F}" type="presParOf" srcId="{09F51EA0-C4E9-4EE5-AA08-2C8147282587}" destId="{C643F5A2-7788-403B-BC48-B53AA95A92C1}" srcOrd="10" destOrd="0" presId="urn:microsoft.com/office/officeart/2005/8/layout/radial6"/>
    <dgm:cxn modelId="{B7C958B6-EDEF-42E2-B7E2-B02F7ED92FCC}" type="presParOf" srcId="{09F51EA0-C4E9-4EE5-AA08-2C8147282587}" destId="{566A6793-5195-4262-B4E2-E37BAC1FA16E}" srcOrd="11" destOrd="0" presId="urn:microsoft.com/office/officeart/2005/8/layout/radial6"/>
    <dgm:cxn modelId="{7C337A0A-DBDD-47DB-ABE0-D85C9191AB74}" type="presParOf" srcId="{09F51EA0-C4E9-4EE5-AA08-2C8147282587}" destId="{971FF5B1-51A9-4EA6-8E86-06F057A69309}"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71FF5B1-51A9-4EA6-8E86-06F057A69309}">
      <dsp:nvSpPr>
        <dsp:cNvPr id="0" name=""/>
        <dsp:cNvSpPr/>
      </dsp:nvSpPr>
      <dsp:spPr>
        <a:xfrm>
          <a:off x="1925448" y="1437189"/>
          <a:ext cx="5277086" cy="5277086"/>
        </a:xfrm>
        <a:prstGeom prst="blockArc">
          <a:avLst>
            <a:gd name="adj1" fmla="val 11381469"/>
            <a:gd name="adj2" fmla="val 16172307"/>
            <a:gd name="adj3" fmla="val 4640"/>
          </a:avLst>
        </a:prstGeom>
        <a:gradFill rotWithShape="0">
          <a:gsLst>
            <a:gs pos="0">
              <a:schemeClr val="accent2">
                <a:hueOff val="19008842"/>
                <a:satOff val="-36686"/>
                <a:lumOff val="-4710"/>
                <a:alphaOff val="0"/>
                <a:tint val="92000"/>
                <a:satMod val="170000"/>
              </a:schemeClr>
            </a:gs>
            <a:gs pos="15000">
              <a:schemeClr val="accent2">
                <a:hueOff val="19008842"/>
                <a:satOff val="-36686"/>
                <a:lumOff val="-4710"/>
                <a:alphaOff val="0"/>
                <a:tint val="92000"/>
                <a:shade val="99000"/>
                <a:satMod val="170000"/>
              </a:schemeClr>
            </a:gs>
            <a:gs pos="62000">
              <a:schemeClr val="accent2">
                <a:hueOff val="19008842"/>
                <a:satOff val="-36686"/>
                <a:lumOff val="-4710"/>
                <a:alphaOff val="0"/>
                <a:tint val="96000"/>
                <a:shade val="80000"/>
                <a:satMod val="170000"/>
              </a:schemeClr>
            </a:gs>
            <a:gs pos="97000">
              <a:schemeClr val="accent2">
                <a:hueOff val="19008842"/>
                <a:satOff val="-36686"/>
                <a:lumOff val="-4710"/>
                <a:alphaOff val="0"/>
                <a:tint val="98000"/>
                <a:shade val="63000"/>
                <a:satMod val="170000"/>
              </a:schemeClr>
            </a:gs>
            <a:gs pos="100000">
              <a:schemeClr val="accent2">
                <a:hueOff val="19008842"/>
                <a:satOff val="-36686"/>
                <a:lumOff val="-471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B50664F-CCFC-4975-8D82-A1B7BC1540D0}">
      <dsp:nvSpPr>
        <dsp:cNvPr id="0" name=""/>
        <dsp:cNvSpPr/>
      </dsp:nvSpPr>
      <dsp:spPr>
        <a:xfrm>
          <a:off x="1942173" y="682428"/>
          <a:ext cx="5277086" cy="5277086"/>
        </a:xfrm>
        <a:prstGeom prst="blockArc">
          <a:avLst>
            <a:gd name="adj1" fmla="val 5353961"/>
            <a:gd name="adj2" fmla="val 10370858"/>
            <a:gd name="adj3" fmla="val 4640"/>
          </a:avLst>
        </a:prstGeom>
        <a:gradFill rotWithShape="0">
          <a:gsLst>
            <a:gs pos="0">
              <a:schemeClr val="accent2">
                <a:hueOff val="12672561"/>
                <a:satOff val="-24457"/>
                <a:lumOff val="-3140"/>
                <a:alphaOff val="0"/>
                <a:tint val="92000"/>
                <a:satMod val="170000"/>
              </a:schemeClr>
            </a:gs>
            <a:gs pos="15000">
              <a:schemeClr val="accent2">
                <a:hueOff val="12672561"/>
                <a:satOff val="-24457"/>
                <a:lumOff val="-3140"/>
                <a:alphaOff val="0"/>
                <a:tint val="92000"/>
                <a:shade val="99000"/>
                <a:satMod val="170000"/>
              </a:schemeClr>
            </a:gs>
            <a:gs pos="62000">
              <a:schemeClr val="accent2">
                <a:hueOff val="12672561"/>
                <a:satOff val="-24457"/>
                <a:lumOff val="-3140"/>
                <a:alphaOff val="0"/>
                <a:tint val="96000"/>
                <a:shade val="80000"/>
                <a:satMod val="170000"/>
              </a:schemeClr>
            </a:gs>
            <a:gs pos="97000">
              <a:schemeClr val="accent2">
                <a:hueOff val="12672561"/>
                <a:satOff val="-24457"/>
                <a:lumOff val="-3140"/>
                <a:alphaOff val="0"/>
                <a:tint val="98000"/>
                <a:shade val="63000"/>
                <a:satMod val="170000"/>
              </a:schemeClr>
            </a:gs>
            <a:gs pos="100000">
              <a:schemeClr val="accent2">
                <a:hueOff val="12672561"/>
                <a:satOff val="-24457"/>
                <a:lumOff val="-314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DD84954-59E9-482D-A3FB-DA4FA60B71AA}">
      <dsp:nvSpPr>
        <dsp:cNvPr id="0" name=""/>
        <dsp:cNvSpPr/>
      </dsp:nvSpPr>
      <dsp:spPr>
        <a:xfrm>
          <a:off x="1982312" y="682203"/>
          <a:ext cx="5277086" cy="5277086"/>
        </a:xfrm>
        <a:prstGeom prst="blockArc">
          <a:avLst>
            <a:gd name="adj1" fmla="val 429444"/>
            <a:gd name="adj2" fmla="val 5407501"/>
            <a:gd name="adj3" fmla="val 4640"/>
          </a:avLst>
        </a:prstGeom>
        <a:gradFill rotWithShape="0">
          <a:gsLst>
            <a:gs pos="0">
              <a:schemeClr val="accent2">
                <a:hueOff val="6336281"/>
                <a:satOff val="-12229"/>
                <a:lumOff val="-1570"/>
                <a:alphaOff val="0"/>
                <a:tint val="92000"/>
                <a:satMod val="170000"/>
              </a:schemeClr>
            </a:gs>
            <a:gs pos="15000">
              <a:schemeClr val="accent2">
                <a:hueOff val="6336281"/>
                <a:satOff val="-12229"/>
                <a:lumOff val="-1570"/>
                <a:alphaOff val="0"/>
                <a:tint val="92000"/>
                <a:shade val="99000"/>
                <a:satMod val="170000"/>
              </a:schemeClr>
            </a:gs>
            <a:gs pos="62000">
              <a:schemeClr val="accent2">
                <a:hueOff val="6336281"/>
                <a:satOff val="-12229"/>
                <a:lumOff val="-1570"/>
                <a:alphaOff val="0"/>
                <a:tint val="96000"/>
                <a:shade val="80000"/>
                <a:satMod val="170000"/>
              </a:schemeClr>
            </a:gs>
            <a:gs pos="97000">
              <a:schemeClr val="accent2">
                <a:hueOff val="6336281"/>
                <a:satOff val="-12229"/>
                <a:lumOff val="-1570"/>
                <a:alphaOff val="0"/>
                <a:tint val="98000"/>
                <a:shade val="63000"/>
                <a:satMod val="170000"/>
              </a:schemeClr>
            </a:gs>
            <a:gs pos="100000">
              <a:schemeClr val="accent2">
                <a:hueOff val="6336281"/>
                <a:satOff val="-12229"/>
                <a:lumOff val="-157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65785CCF-CF37-4CF0-9FFB-0FA8A0ACA5C6}">
      <dsp:nvSpPr>
        <dsp:cNvPr id="0" name=""/>
        <dsp:cNvSpPr/>
      </dsp:nvSpPr>
      <dsp:spPr>
        <a:xfrm>
          <a:off x="1998730" y="1435556"/>
          <a:ext cx="5277086" cy="5277086"/>
        </a:xfrm>
        <a:prstGeom prst="blockArc">
          <a:avLst>
            <a:gd name="adj1" fmla="val 16074534"/>
            <a:gd name="adj2" fmla="val 21020740"/>
            <a:gd name="adj3" fmla="val 4640"/>
          </a:avLst>
        </a:prstGeom>
        <a:gradFill rotWithShape="0">
          <a:gsLst>
            <a:gs pos="0">
              <a:schemeClr val="accent2">
                <a:hueOff val="0"/>
                <a:satOff val="0"/>
                <a:lumOff val="0"/>
                <a:alphaOff val="0"/>
                <a:tint val="92000"/>
                <a:satMod val="170000"/>
              </a:schemeClr>
            </a:gs>
            <a:gs pos="15000">
              <a:schemeClr val="accent2">
                <a:hueOff val="0"/>
                <a:satOff val="0"/>
                <a:lumOff val="0"/>
                <a:alphaOff val="0"/>
                <a:tint val="92000"/>
                <a:shade val="99000"/>
                <a:satMod val="170000"/>
              </a:schemeClr>
            </a:gs>
            <a:gs pos="62000">
              <a:schemeClr val="accent2">
                <a:hueOff val="0"/>
                <a:satOff val="0"/>
                <a:lumOff val="0"/>
                <a:alphaOff val="0"/>
                <a:tint val="96000"/>
                <a:shade val="80000"/>
                <a:satMod val="170000"/>
              </a:schemeClr>
            </a:gs>
            <a:gs pos="97000">
              <a:schemeClr val="accent2">
                <a:hueOff val="0"/>
                <a:satOff val="0"/>
                <a:lumOff val="0"/>
                <a:alphaOff val="0"/>
                <a:tint val="98000"/>
                <a:shade val="63000"/>
                <a:satMod val="170000"/>
              </a:schemeClr>
            </a:gs>
            <a:gs pos="100000">
              <a:schemeClr val="accent2">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1E019AF-7F0D-4B3F-93F7-0C24442DFB04}">
      <dsp:nvSpPr>
        <dsp:cNvPr id="0" name=""/>
        <dsp:cNvSpPr/>
      </dsp:nvSpPr>
      <dsp:spPr>
        <a:xfrm>
          <a:off x="3851925" y="3284968"/>
          <a:ext cx="1497692" cy="1331436"/>
        </a:xfrm>
        <a:prstGeom prst="ellipse">
          <a:avLst/>
        </a:prstGeom>
        <a:gradFill rotWithShape="0">
          <a:gsLst>
            <a:gs pos="0">
              <a:schemeClr val="accent1">
                <a:hueOff val="0"/>
                <a:satOff val="0"/>
                <a:lumOff val="0"/>
                <a:alphaOff val="0"/>
                <a:tint val="92000"/>
                <a:satMod val="170000"/>
              </a:schemeClr>
            </a:gs>
            <a:gs pos="15000">
              <a:schemeClr val="accent1">
                <a:hueOff val="0"/>
                <a:satOff val="0"/>
                <a:lumOff val="0"/>
                <a:alphaOff val="0"/>
                <a:tint val="92000"/>
                <a:shade val="99000"/>
                <a:satMod val="170000"/>
              </a:schemeClr>
            </a:gs>
            <a:gs pos="62000">
              <a:schemeClr val="accent1">
                <a:hueOff val="0"/>
                <a:satOff val="0"/>
                <a:lumOff val="0"/>
                <a:alphaOff val="0"/>
                <a:tint val="96000"/>
                <a:shade val="80000"/>
                <a:satMod val="170000"/>
              </a:schemeClr>
            </a:gs>
            <a:gs pos="97000">
              <a:schemeClr val="accent1">
                <a:hueOff val="0"/>
                <a:satOff val="0"/>
                <a:lumOff val="0"/>
                <a:alphaOff val="0"/>
                <a:tint val="98000"/>
                <a:shade val="63000"/>
                <a:satMod val="170000"/>
              </a:schemeClr>
            </a:gs>
            <a:gs pos="100000">
              <a:schemeClr val="accent1">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ru-RU" sz="1200" kern="1200" dirty="0" smtClean="0">
              <a:latin typeface="Times New Roman" pitchFamily="18" charset="0"/>
              <a:cs typeface="Times New Roman" pitchFamily="18" charset="0"/>
            </a:rPr>
            <a:t>М</a:t>
          </a:r>
          <a:r>
            <a:rPr lang="kk-KZ" sz="1200" kern="1200" dirty="0" smtClean="0">
              <a:latin typeface="Times New Roman" pitchFamily="18" charset="0"/>
              <a:cs typeface="Times New Roman" pitchFamily="18" charset="0"/>
            </a:rPr>
            <a:t>індеттері</a:t>
          </a:r>
          <a:endParaRPr lang="ru-RU" sz="1200" kern="1200" dirty="0">
            <a:latin typeface="Times New Roman" pitchFamily="18" charset="0"/>
            <a:cs typeface="Times New Roman" pitchFamily="18" charset="0"/>
          </a:endParaRPr>
        </a:p>
      </dsp:txBody>
      <dsp:txXfrm>
        <a:off x="3851925" y="3284968"/>
        <a:ext cx="1497692" cy="1331436"/>
      </dsp:txXfrm>
    </dsp:sp>
    <dsp:sp modelId="{6466600F-BAAF-40C9-A1F0-7F884A7A2793}">
      <dsp:nvSpPr>
        <dsp:cNvPr id="0" name=""/>
        <dsp:cNvSpPr/>
      </dsp:nvSpPr>
      <dsp:spPr>
        <a:xfrm>
          <a:off x="2699791" y="-28191"/>
          <a:ext cx="3686876" cy="3053343"/>
        </a:xfrm>
        <a:prstGeom prst="ellipse">
          <a:avLst/>
        </a:prstGeom>
        <a:gradFill rotWithShape="0">
          <a:gsLst>
            <a:gs pos="0">
              <a:schemeClr val="accent2">
                <a:hueOff val="0"/>
                <a:satOff val="0"/>
                <a:lumOff val="0"/>
                <a:alphaOff val="0"/>
                <a:tint val="92000"/>
                <a:satMod val="170000"/>
              </a:schemeClr>
            </a:gs>
            <a:gs pos="15000">
              <a:schemeClr val="accent2">
                <a:hueOff val="0"/>
                <a:satOff val="0"/>
                <a:lumOff val="0"/>
                <a:alphaOff val="0"/>
                <a:tint val="92000"/>
                <a:shade val="99000"/>
                <a:satMod val="170000"/>
              </a:schemeClr>
            </a:gs>
            <a:gs pos="62000">
              <a:schemeClr val="accent2">
                <a:hueOff val="0"/>
                <a:satOff val="0"/>
                <a:lumOff val="0"/>
                <a:alphaOff val="0"/>
                <a:tint val="96000"/>
                <a:shade val="80000"/>
                <a:satMod val="170000"/>
              </a:schemeClr>
            </a:gs>
            <a:gs pos="97000">
              <a:schemeClr val="accent2">
                <a:hueOff val="0"/>
                <a:satOff val="0"/>
                <a:lumOff val="0"/>
                <a:alphaOff val="0"/>
                <a:tint val="98000"/>
                <a:shade val="63000"/>
                <a:satMod val="170000"/>
              </a:schemeClr>
            </a:gs>
            <a:gs pos="100000">
              <a:schemeClr val="accent2">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kk-KZ" sz="1200" kern="1200" dirty="0" smtClean="0">
              <a:latin typeface="Times New Roman" pitchFamily="18" charset="0"/>
              <a:cs typeface="Times New Roman" pitchFamily="18" charset="0"/>
            </a:rPr>
            <a:t>Мектепке дейінгі тәрбие мен оқытудың жаңартылған мазмұнды іске асырудың негізгі бағыттарын (өтпелі тақырыптар негізінде құрастырылған перспективалық жоспар; апталық циклограмма; балалардың біліктері мен дағдыларының дамуын бақылау үшін индикаторлар жүйесі), мектепке дейінгі ұйымдарда білім беру процессін ұйымдастырудың әдістемелік тәсілдерін, Стандарт талаптарына сәйкес балаларды дамыту мен тәрбиелеуді, мектепке дейінгі ұйым педагогтарының педагогикалық шеберліктерін арттыру.</a:t>
          </a:r>
          <a:endParaRPr lang="ru-RU" sz="1200" kern="1200" dirty="0">
            <a:latin typeface="Times New Roman" pitchFamily="18" charset="0"/>
            <a:cs typeface="Times New Roman" pitchFamily="18" charset="0"/>
          </a:endParaRPr>
        </a:p>
      </dsp:txBody>
      <dsp:txXfrm>
        <a:off x="2699791" y="-28191"/>
        <a:ext cx="3686876" cy="3053343"/>
      </dsp:txXfrm>
    </dsp:sp>
    <dsp:sp modelId="{942E0547-27E3-4451-9813-F3846FA7243B}">
      <dsp:nvSpPr>
        <dsp:cNvPr id="0" name=""/>
        <dsp:cNvSpPr/>
      </dsp:nvSpPr>
      <dsp:spPr>
        <a:xfrm>
          <a:off x="6011030" y="2381970"/>
          <a:ext cx="2334153" cy="2519799"/>
        </a:xfrm>
        <a:prstGeom prst="ellipse">
          <a:avLst/>
        </a:prstGeom>
        <a:gradFill rotWithShape="0">
          <a:gsLst>
            <a:gs pos="0">
              <a:schemeClr val="accent2">
                <a:hueOff val="6336281"/>
                <a:satOff val="-12229"/>
                <a:lumOff val="-1570"/>
                <a:alphaOff val="0"/>
                <a:tint val="92000"/>
                <a:satMod val="170000"/>
              </a:schemeClr>
            </a:gs>
            <a:gs pos="15000">
              <a:schemeClr val="accent2">
                <a:hueOff val="6336281"/>
                <a:satOff val="-12229"/>
                <a:lumOff val="-1570"/>
                <a:alphaOff val="0"/>
                <a:tint val="92000"/>
                <a:shade val="99000"/>
                <a:satMod val="170000"/>
              </a:schemeClr>
            </a:gs>
            <a:gs pos="62000">
              <a:schemeClr val="accent2">
                <a:hueOff val="6336281"/>
                <a:satOff val="-12229"/>
                <a:lumOff val="-1570"/>
                <a:alphaOff val="0"/>
                <a:tint val="96000"/>
                <a:shade val="80000"/>
                <a:satMod val="170000"/>
              </a:schemeClr>
            </a:gs>
            <a:gs pos="97000">
              <a:schemeClr val="accent2">
                <a:hueOff val="6336281"/>
                <a:satOff val="-12229"/>
                <a:lumOff val="-1570"/>
                <a:alphaOff val="0"/>
                <a:tint val="98000"/>
                <a:shade val="63000"/>
                <a:satMod val="170000"/>
              </a:schemeClr>
            </a:gs>
            <a:gs pos="100000">
              <a:schemeClr val="accent2">
                <a:hueOff val="6336281"/>
                <a:satOff val="-12229"/>
                <a:lumOff val="-157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kk-KZ" sz="1200" kern="1200" dirty="0" smtClean="0">
              <a:latin typeface="Times New Roman" pitchFamily="18" charset="0"/>
              <a:cs typeface="Times New Roman" pitchFamily="18" charset="0"/>
            </a:rPr>
            <a:t>Мектеп жасына дейінгі балалардың коммуникативтік дағды, икемділіктерін дамыту жұмыстары арқылы сөйлеу мәдениетін арттыру.</a:t>
          </a:r>
          <a:endParaRPr lang="ru-RU" sz="1200" kern="1200" dirty="0">
            <a:latin typeface="Times New Roman" pitchFamily="18" charset="0"/>
            <a:cs typeface="Times New Roman" pitchFamily="18" charset="0"/>
          </a:endParaRPr>
        </a:p>
      </dsp:txBody>
      <dsp:txXfrm>
        <a:off x="6011030" y="2381970"/>
        <a:ext cx="2334153" cy="2519799"/>
      </dsp:txXfrm>
    </dsp:sp>
    <dsp:sp modelId="{B15ECD2E-A4A9-4A65-A9FF-899F2EC7BC03}">
      <dsp:nvSpPr>
        <dsp:cNvPr id="0" name=""/>
        <dsp:cNvSpPr/>
      </dsp:nvSpPr>
      <dsp:spPr>
        <a:xfrm>
          <a:off x="3347859" y="4797145"/>
          <a:ext cx="2534744" cy="2201860"/>
        </a:xfrm>
        <a:prstGeom prst="ellipse">
          <a:avLst/>
        </a:prstGeom>
        <a:gradFill rotWithShape="0">
          <a:gsLst>
            <a:gs pos="0">
              <a:schemeClr val="accent2">
                <a:hueOff val="12672561"/>
                <a:satOff val="-24457"/>
                <a:lumOff val="-3140"/>
                <a:alphaOff val="0"/>
                <a:tint val="92000"/>
                <a:satMod val="170000"/>
              </a:schemeClr>
            </a:gs>
            <a:gs pos="15000">
              <a:schemeClr val="accent2">
                <a:hueOff val="12672561"/>
                <a:satOff val="-24457"/>
                <a:lumOff val="-3140"/>
                <a:alphaOff val="0"/>
                <a:tint val="92000"/>
                <a:shade val="99000"/>
                <a:satMod val="170000"/>
              </a:schemeClr>
            </a:gs>
            <a:gs pos="62000">
              <a:schemeClr val="accent2">
                <a:hueOff val="12672561"/>
                <a:satOff val="-24457"/>
                <a:lumOff val="-3140"/>
                <a:alphaOff val="0"/>
                <a:tint val="96000"/>
                <a:shade val="80000"/>
                <a:satMod val="170000"/>
              </a:schemeClr>
            </a:gs>
            <a:gs pos="97000">
              <a:schemeClr val="accent2">
                <a:hueOff val="12672561"/>
                <a:satOff val="-24457"/>
                <a:lumOff val="-3140"/>
                <a:alphaOff val="0"/>
                <a:tint val="98000"/>
                <a:shade val="63000"/>
                <a:satMod val="170000"/>
              </a:schemeClr>
            </a:gs>
            <a:gs pos="100000">
              <a:schemeClr val="accent2">
                <a:hueOff val="12672561"/>
                <a:satOff val="-24457"/>
                <a:lumOff val="-314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kk-KZ" sz="1200" kern="1200" dirty="0" smtClean="0">
              <a:latin typeface="Times New Roman" pitchFamily="18" charset="0"/>
              <a:cs typeface="Times New Roman" pitchFamily="18" charset="0"/>
            </a:rPr>
            <a:t>Баланы тәрбиелеу және оқыту этаптарындағы денсаулығын нығайту және сақтауды қалыптастыруға бағытталған технологияны барлық білім салаларымен өзара байланыстыру және өзара әрекеттесуді қолға алу.</a:t>
          </a:r>
          <a:endParaRPr lang="ru-RU" sz="1200" kern="1200" dirty="0">
            <a:latin typeface="Times New Roman" pitchFamily="18" charset="0"/>
            <a:cs typeface="Times New Roman" pitchFamily="18" charset="0"/>
          </a:endParaRPr>
        </a:p>
      </dsp:txBody>
      <dsp:txXfrm>
        <a:off x="3347859" y="4797145"/>
        <a:ext cx="2534744" cy="2201860"/>
      </dsp:txXfrm>
    </dsp:sp>
    <dsp:sp modelId="{C643F5A2-7788-403B-BC48-B53AA95A92C1}">
      <dsp:nvSpPr>
        <dsp:cNvPr id="0" name=""/>
        <dsp:cNvSpPr/>
      </dsp:nvSpPr>
      <dsp:spPr>
        <a:xfrm>
          <a:off x="798815" y="2453983"/>
          <a:ext cx="2449241" cy="2375774"/>
        </a:xfrm>
        <a:prstGeom prst="ellipse">
          <a:avLst/>
        </a:prstGeom>
        <a:gradFill rotWithShape="0">
          <a:gsLst>
            <a:gs pos="0">
              <a:schemeClr val="accent2">
                <a:hueOff val="19008842"/>
                <a:satOff val="-36686"/>
                <a:lumOff val="-4710"/>
                <a:alphaOff val="0"/>
                <a:tint val="92000"/>
                <a:satMod val="170000"/>
              </a:schemeClr>
            </a:gs>
            <a:gs pos="15000">
              <a:schemeClr val="accent2">
                <a:hueOff val="19008842"/>
                <a:satOff val="-36686"/>
                <a:lumOff val="-4710"/>
                <a:alphaOff val="0"/>
                <a:tint val="92000"/>
                <a:shade val="99000"/>
                <a:satMod val="170000"/>
              </a:schemeClr>
            </a:gs>
            <a:gs pos="62000">
              <a:schemeClr val="accent2">
                <a:hueOff val="19008842"/>
                <a:satOff val="-36686"/>
                <a:lumOff val="-4710"/>
                <a:alphaOff val="0"/>
                <a:tint val="96000"/>
                <a:shade val="80000"/>
                <a:satMod val="170000"/>
              </a:schemeClr>
            </a:gs>
            <a:gs pos="97000">
              <a:schemeClr val="accent2">
                <a:hueOff val="19008842"/>
                <a:satOff val="-36686"/>
                <a:lumOff val="-4710"/>
                <a:alphaOff val="0"/>
                <a:tint val="98000"/>
                <a:shade val="63000"/>
                <a:satMod val="170000"/>
              </a:schemeClr>
            </a:gs>
            <a:gs pos="100000">
              <a:schemeClr val="accent2">
                <a:hueOff val="19008842"/>
                <a:satOff val="-36686"/>
                <a:lumOff val="-471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kk-KZ" sz="1200" kern="1200" dirty="0" smtClean="0">
              <a:latin typeface="Times New Roman" pitchFamily="18" charset="0"/>
              <a:cs typeface="Times New Roman" pitchFamily="18" charset="0"/>
            </a:rPr>
            <a:t>Инклюзивті білім беру мақсатында мектепке дейінгі білім беру ұйымдарында мүмкіндігі шектеулі балалардың білім алуы бойынша жұмыс атқаруды жалғастыру. </a:t>
          </a:r>
          <a:endParaRPr lang="ru-RU" sz="1200" kern="1200" dirty="0">
            <a:latin typeface="Times New Roman" pitchFamily="18" charset="0"/>
            <a:cs typeface="Times New Roman" pitchFamily="18" charset="0"/>
          </a:endParaRPr>
        </a:p>
      </dsp:txBody>
      <dsp:txXfrm>
        <a:off x="798815" y="2453983"/>
        <a:ext cx="2449241" cy="237577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E3D7C5-52CF-426D-8BA0-680800952A1D}" type="datetimeFigureOut">
              <a:rPr lang="ru-RU" smtClean="0"/>
              <a:pPr/>
              <a:t>27.09.2017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A98973-9724-45A9-81C1-C0CA5713CBFD}"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27.09.2017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27.09.2017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432390"/>
            <a:ext cx="9144000" cy="4247317"/>
          </a:xfrm>
          <a:prstGeom prst="rect">
            <a:avLst/>
          </a:prstGeom>
          <a:noFill/>
        </p:spPr>
        <p:txBody>
          <a:bodyPr wrap="square" lIns="91440" tIns="45720" rIns="91440" bIns="45720">
            <a:spAutoFit/>
          </a:bodyPr>
          <a:lstStyle/>
          <a:p>
            <a:pPr algn="ct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cs typeface="Times New Roman" pitchFamily="18" charset="0"/>
              </a:rPr>
              <a:t>№ 1 педагогикалық кеңес</a:t>
            </a:r>
          </a:p>
          <a:p>
            <a:pPr lvl="0" algn="ct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Times New Roman" pitchFamily="18" charset="0"/>
                <a:cs typeface="Times New Roman" pitchFamily="18" charset="0"/>
              </a:rPr>
              <a:t>«МДБҰ жа</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S Gothic" pitchFamily="49" charset="-128"/>
                <a:cs typeface="Times New Roman" pitchFamily="18" charset="0"/>
              </a:rPr>
              <a:t>ң</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icrosoft YaHei" pitchFamily="34" charset="-122"/>
                <a:cs typeface="Times New Roman" pitchFamily="18" charset="0"/>
              </a:rPr>
              <a:t>а 2017</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Times New Roman" pitchFamily="18" charset="0"/>
                <a:cs typeface="Times New Roman" pitchFamily="18" charset="0"/>
              </a:rPr>
              <a:t>-2018 о</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S Gothic" pitchFamily="49" charset="-128"/>
                <a:cs typeface="Times New Roman" pitchFamily="18" charset="0"/>
              </a:rPr>
              <a:t>қ</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icrosoft YaHei" pitchFamily="34" charset="-122"/>
                <a:cs typeface="Times New Roman" pitchFamily="18" charset="0"/>
              </a:rPr>
              <a:t>у жылының оқу- тәрбиелеу ж</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S Gothic" pitchFamily="49" charset="-128"/>
                <a:cs typeface="Times New Roman" pitchFamily="18" charset="0"/>
              </a:rPr>
              <a:t>ұ</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icrosoft YaHei" pitchFamily="34" charset="-122"/>
                <a:cs typeface="Times New Roman" pitchFamily="18" charset="0"/>
              </a:rPr>
              <a:t>мысын </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S Gothic" pitchFamily="49" charset="-128"/>
                <a:cs typeface="Times New Roman" pitchFamily="18" charset="0"/>
              </a:rPr>
              <a:t>ұ</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icrosoft YaHei" pitchFamily="34" charset="-122"/>
                <a:cs typeface="Times New Roman" pitchFamily="18" charset="0"/>
              </a:rPr>
              <a:t>йымдастыру</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Times New Roman" pitchFamily="18" charset="0"/>
                <a:cs typeface="Times New Roman" pitchFamily="18" charset="0"/>
              </a:rPr>
              <a:t>ды</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S Gothic" pitchFamily="49" charset="-128"/>
                <a:cs typeface="Times New Roman" pitchFamily="18" charset="0"/>
              </a:rPr>
              <a:t>ң</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icrosoft YaHei" pitchFamily="34" charset="-122"/>
                <a:cs typeface="Times New Roman" pitchFamily="18" charset="0"/>
              </a:rPr>
              <a:t> негізгі ба</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S Gothic" pitchFamily="49" charset="-128"/>
                <a:cs typeface="Times New Roman" pitchFamily="18" charset="0"/>
              </a:rPr>
              <a:t>ғ</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Microsoft YaHei" pitchFamily="34" charset="-122"/>
                <a:cs typeface="Times New Roman" pitchFamily="18" charset="0"/>
              </a:rPr>
              <a:t>ыттары</a:t>
            </a:r>
            <a:r>
              <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ea typeface="Times New Roman" pitchFamily="18" charset="0"/>
                <a:cs typeface="Times New Roman" pitchFamily="18" charset="0"/>
              </a:rPr>
              <a:t>»</a:t>
            </a:r>
            <a:endParaRPr lang="kk-KZ" sz="5400" b="1" dirty="0" smtClean="0">
              <a:ln w="10541" cmpd="sng">
                <a:solidFill>
                  <a:schemeClr val="accent1">
                    <a:shade val="88000"/>
                    <a:satMod val="110000"/>
                  </a:schemeClr>
                </a:solidFill>
                <a:prstDash val="solid"/>
              </a:ln>
              <a:solidFill>
                <a:sysClr val="windowText" lastClr="000000"/>
              </a:solidFill>
              <a:latin typeface="Times New Roman" pitchFamily="18" charset="0"/>
              <a:cs typeface="Times New Roman" pitchFamily="18" charset="0"/>
            </a:endParaRPr>
          </a:p>
        </p:txBody>
      </p:sp>
      <p:pic>
        <p:nvPicPr>
          <p:cNvPr id="4" name="Рисунок 3"/>
          <p:cNvPicPr/>
          <p:nvPr/>
        </p:nvPicPr>
        <p:blipFill>
          <a:blip r:embed="rId2" cstate="print"/>
          <a:srcRect/>
          <a:stretch>
            <a:fillRect/>
          </a:stretch>
        </p:blipFill>
        <p:spPr bwMode="auto">
          <a:xfrm>
            <a:off x="7524328" y="188640"/>
            <a:ext cx="1295400" cy="1266825"/>
          </a:xfrm>
          <a:prstGeom prst="rect">
            <a:avLst/>
          </a:prstGeom>
          <a:noFill/>
          <a:ln w="9525" algn="in">
            <a:noFill/>
            <a:miter lim="800000"/>
            <a:headEnd/>
            <a:tailEnd/>
          </a:ln>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188640"/>
            <a:ext cx="7704856" cy="6740307"/>
          </a:xfrm>
          <a:prstGeom prst="rect">
            <a:avLst/>
          </a:prstGeom>
        </p:spPr>
        <p:txBody>
          <a:bodyPr wrap="square">
            <a:spAutoFit/>
          </a:bodyPr>
          <a:lstStyle/>
          <a:p>
            <a:pPr algn="ctr"/>
            <a:r>
              <a:rPr lang="kk-KZ" sz="2400" b="1" dirty="0" smtClean="0">
                <a:ln w="10541" cmpd="sng">
                  <a:solidFill>
                    <a:schemeClr val="accent1">
                      <a:shade val="88000"/>
                      <a:satMod val="110000"/>
                    </a:schemeClr>
                  </a:solidFill>
                  <a:prstDash val="solid"/>
                </a:ln>
                <a:solidFill>
                  <a:sysClr val="windowText" lastClr="000000"/>
                </a:solidFill>
                <a:latin typeface="Academy.kz" pitchFamily="2" charset="0"/>
              </a:rPr>
              <a:t>Күн тәртібінде:</a:t>
            </a:r>
          </a:p>
          <a:p>
            <a:pPr lvl="0"/>
            <a:r>
              <a:rPr lang="kk-KZ" sz="2400" dirty="0" smtClean="0">
                <a:latin typeface="Academy.kz" pitchFamily="2" charset="0"/>
              </a:rPr>
              <a:t>1. Практикалық бөлім:</a:t>
            </a:r>
            <a:endParaRPr lang="ru-RU" sz="2400" dirty="0" smtClean="0">
              <a:latin typeface="Academy.kz" pitchFamily="2" charset="0"/>
            </a:endParaRPr>
          </a:p>
          <a:p>
            <a:r>
              <a:rPr lang="kk-KZ" sz="2400" dirty="0" smtClean="0">
                <a:latin typeface="Academy.kz" pitchFamily="2" charset="0"/>
              </a:rPr>
              <a:t>а)«Жайдары жаз -2017» жазғы сауықтыру жұмысының есебі. </a:t>
            </a:r>
            <a:r>
              <a:rPr lang="kk-KZ" sz="1600" dirty="0" smtClean="0">
                <a:latin typeface="Academy.kz" pitchFamily="2" charset="0"/>
              </a:rPr>
              <a:t>Жауапты шығармашылық топ жетекшілері</a:t>
            </a:r>
          </a:p>
          <a:p>
            <a:r>
              <a:rPr lang="kk-KZ" sz="2400" dirty="0" smtClean="0">
                <a:latin typeface="Academy.kz" pitchFamily="2" charset="0"/>
                <a:ea typeface="Microsoft YaHei" pitchFamily="34" charset="-122"/>
                <a:cs typeface="Arial" pitchFamily="34" charset="0"/>
              </a:rPr>
              <a:t>ә)Балабақша топтарының жаңа оқу жылына дайындығының сараптамасы. </a:t>
            </a:r>
            <a:r>
              <a:rPr lang="kk-KZ" sz="2400" dirty="0" smtClean="0">
                <a:latin typeface="Academy.kz" pitchFamily="2" charset="0"/>
              </a:rPr>
              <a:t>     </a:t>
            </a:r>
            <a:endParaRPr lang="ru-RU" sz="2400" dirty="0" smtClean="0">
              <a:latin typeface="Academy.kz" pitchFamily="2" charset="0"/>
            </a:endParaRPr>
          </a:p>
          <a:p>
            <a:pPr lvl="0"/>
            <a:r>
              <a:rPr lang="kk-KZ" sz="2400" dirty="0" smtClean="0">
                <a:latin typeface="Academy.kz" pitchFamily="2" charset="0"/>
              </a:rPr>
              <a:t>2. Теориялық бөлім: </a:t>
            </a:r>
            <a:endParaRPr lang="ru-RU" sz="2400" dirty="0" smtClean="0">
              <a:latin typeface="Academy.kz" pitchFamily="2" charset="0"/>
            </a:endParaRPr>
          </a:p>
          <a:p>
            <a:r>
              <a:rPr lang="kk-KZ" sz="2400" dirty="0" smtClean="0">
                <a:latin typeface="Academy.kz" pitchFamily="2" charset="0"/>
              </a:rPr>
              <a:t>а) «МДБҰ жаңа 2017-2018 оқу жылында оқу-тәрбиелеу жұмысын ұйымдастырудың негізгі бағыттары»         </a:t>
            </a:r>
            <a:endParaRPr lang="ru-RU" sz="2400" dirty="0" smtClean="0">
              <a:latin typeface="Academy.kz" pitchFamily="2" charset="0"/>
            </a:endParaRPr>
          </a:p>
          <a:p>
            <a:pPr>
              <a:buNone/>
            </a:pPr>
            <a:r>
              <a:rPr lang="kk-KZ" sz="2400" dirty="0" smtClean="0">
                <a:latin typeface="Academy.kz" pitchFamily="2" charset="0"/>
              </a:rPr>
              <a:t>    ә) Балабақшаның оқу жұмыс  жоспарын бекіту.</a:t>
            </a:r>
            <a:endParaRPr lang="ru-RU" sz="2400" dirty="0" smtClean="0">
              <a:latin typeface="Academy.kz" pitchFamily="2" charset="0"/>
            </a:endParaRPr>
          </a:p>
          <a:p>
            <a:pPr>
              <a:buNone/>
            </a:pPr>
            <a:r>
              <a:rPr lang="kk-KZ" sz="2400" dirty="0" smtClean="0">
                <a:latin typeface="Academy.kz" pitchFamily="2" charset="0"/>
              </a:rPr>
              <a:t>    б) Кадрларды орналастыру.</a:t>
            </a:r>
            <a:endParaRPr lang="ru-RU" sz="2400" dirty="0" smtClean="0">
              <a:latin typeface="Academy.kz" pitchFamily="2" charset="0"/>
            </a:endParaRPr>
          </a:p>
          <a:p>
            <a:pPr lvl="0" eaLnBrk="0" hangingPunct="0">
              <a:spcBef>
                <a:spcPct val="0"/>
              </a:spcBef>
            </a:pPr>
            <a:r>
              <a:rPr lang="kk-KZ" sz="2400" dirty="0" smtClean="0">
                <a:latin typeface="Academy.kz" pitchFamily="2" charset="0"/>
              </a:rPr>
              <a:t>    в)</a:t>
            </a:r>
            <a:r>
              <a:rPr lang="kk-KZ" sz="2400" dirty="0" smtClean="0">
                <a:latin typeface="Academy.kz" pitchFamily="2" charset="0"/>
                <a:ea typeface="Times New Roman" pitchFamily="18" charset="0"/>
                <a:cs typeface="Arial" pitchFamily="34" charset="0"/>
              </a:rPr>
              <a:t> Тамыз конференциясының материалдарын оқып, талдау.</a:t>
            </a:r>
            <a:endParaRPr lang="ru-RU" sz="2400" dirty="0" smtClean="0">
              <a:latin typeface="Academy.kz" pitchFamily="2" charset="0"/>
              <a:cs typeface="Arial" pitchFamily="34" charset="0"/>
            </a:endParaRPr>
          </a:p>
          <a:p>
            <a:pPr lvl="0" eaLnBrk="0" hangingPunct="0">
              <a:spcBef>
                <a:spcPct val="0"/>
              </a:spcBef>
            </a:pPr>
            <a:r>
              <a:rPr lang="kk-KZ" sz="2400" dirty="0" smtClean="0">
                <a:latin typeface="Academy.kz" pitchFamily="2" charset="0"/>
                <a:ea typeface="Times New Roman" pitchFamily="18" charset="0"/>
                <a:cs typeface="Arial" pitchFamily="34" charset="0"/>
              </a:rPr>
              <a:t>    г) Атесттация бойынша өтініштерді қарау.</a:t>
            </a:r>
            <a:endParaRPr lang="ru-RU" sz="2400" dirty="0" smtClean="0">
              <a:latin typeface="Academy.kz" pitchFamily="2" charset="0"/>
              <a:cs typeface="Arial" pitchFamily="34" charset="0"/>
            </a:endParaRPr>
          </a:p>
          <a:p>
            <a:pPr lvl="0" eaLnBrk="0" hangingPunct="0">
              <a:spcBef>
                <a:spcPct val="0"/>
              </a:spcBef>
            </a:pPr>
            <a:r>
              <a:rPr lang="kk-KZ" sz="2400" dirty="0" smtClean="0">
                <a:latin typeface="Academy.kz" pitchFamily="2" charset="0"/>
                <a:ea typeface="Microsoft YaHei" pitchFamily="34" charset="-122"/>
                <a:cs typeface="Arial" pitchFamily="34" charset="0"/>
              </a:rPr>
              <a:t>    д) Педагогтарды марапаттау.</a:t>
            </a:r>
            <a:endParaRPr lang="kk-KZ" sz="2400" dirty="0" smtClean="0">
              <a:latin typeface="Academy.kz" pitchFamily="2" charset="0"/>
              <a:cs typeface="Arial" pitchFamily="34" charset="0"/>
            </a:endParaRPr>
          </a:p>
          <a:p>
            <a:pPr>
              <a:buNone/>
            </a:pPr>
            <a:r>
              <a:rPr lang="kk-KZ" sz="2400" dirty="0" smtClean="0">
                <a:latin typeface="Academy.kz" pitchFamily="2" charset="0"/>
              </a:rPr>
              <a:t> «Еркін микрофон» ойыны.</a:t>
            </a:r>
            <a:endParaRPr lang="ru-RU" sz="2400" dirty="0" smtClean="0">
              <a:latin typeface="Academy.kz" pitchFamily="2" charset="0"/>
            </a:endParaRPr>
          </a:p>
          <a:p>
            <a:pPr algn="ctr"/>
            <a:endParaRPr lang="kk-KZ" sz="2400" b="1" dirty="0" smtClean="0">
              <a:ln w="10541" cmpd="sng">
                <a:solidFill>
                  <a:schemeClr val="accent1">
                    <a:shade val="88000"/>
                    <a:satMod val="110000"/>
                  </a:schemeClr>
                </a:solidFill>
                <a:prstDash val="solid"/>
              </a:ln>
              <a:solidFill>
                <a:sysClr val="windowText" lastClr="000000"/>
              </a:solidFill>
              <a:latin typeface="Academy.kz" pitchFamily="2" charset="0"/>
            </a:endParaRPr>
          </a:p>
          <a:p>
            <a:endParaRPr lang="ru-RU" sz="2400" b="1" dirty="0">
              <a:ln w="10541" cmpd="sng">
                <a:solidFill>
                  <a:schemeClr val="accent1">
                    <a:shade val="88000"/>
                    <a:satMod val="110000"/>
                  </a:schemeClr>
                </a:solidFill>
                <a:prstDash val="solid"/>
              </a:ln>
              <a:solidFill>
                <a:sysClr val="windowText" lastClr="000000"/>
              </a:solidFill>
              <a:latin typeface="Academy.kz" pitchFamily="2"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02532" y="2132856"/>
            <a:ext cx="7272808" cy="4154984"/>
          </a:xfrm>
          <a:prstGeom prst="rect">
            <a:avLst/>
          </a:prstGeom>
        </p:spPr>
        <p:txBody>
          <a:bodyPr wrap="square">
            <a:spAutoFit/>
          </a:bodyPr>
          <a:lstStyle/>
          <a:p>
            <a:pPr marL="742950" lvl="1" indent="-285750" algn="just">
              <a:spcAft>
                <a:spcPts val="0"/>
              </a:spcAft>
              <a:tabLst>
                <a:tab pos="540385" algn="l"/>
                <a:tab pos="679450" algn="l"/>
              </a:tabLst>
            </a:pPr>
            <a:r>
              <a:rPr lang="kk-KZ" sz="2400" dirty="0" smtClean="0">
                <a:latin typeface="Times New Roman"/>
                <a:ea typeface="Times New Roman"/>
              </a:rPr>
              <a:t>1.Мектеп </a:t>
            </a:r>
            <a:r>
              <a:rPr lang="kk-KZ" sz="2400" dirty="0">
                <a:latin typeface="Times New Roman"/>
                <a:ea typeface="Times New Roman"/>
              </a:rPr>
              <a:t>жасына дейінгі балалардың толыққанды тәрбиелеу мен оқытуға, мектепке дейінгі тәрбие мен оқытудың мемлекеттік жалпыға міндетті стандартын ескере отырып, қазіргі білім беретін технологияларды енгізу арқылы тұлғалы - бағдарлық тәсілді, барлық бағыттағы қызмет түрлерінде өткізуіне қолайлы жағдай жасау. </a:t>
            </a:r>
            <a:endParaRPr lang="ru-RU" sz="2400" dirty="0">
              <a:latin typeface="Times New Roman"/>
              <a:ea typeface="Times New Roman"/>
            </a:endParaRPr>
          </a:p>
          <a:p>
            <a:pPr marL="742950" lvl="1" indent="-285750" algn="just">
              <a:spcAft>
                <a:spcPts val="0"/>
              </a:spcAft>
              <a:tabLst>
                <a:tab pos="679450" algn="l"/>
              </a:tabLst>
            </a:pPr>
            <a:r>
              <a:rPr lang="kk-KZ" sz="2400" dirty="0" smtClean="0">
                <a:latin typeface="Times New Roman"/>
                <a:ea typeface="Times New Roman"/>
              </a:rPr>
              <a:t>2.Мектеп </a:t>
            </a:r>
            <a:r>
              <a:rPr lang="kk-KZ" sz="2400" dirty="0">
                <a:latin typeface="Times New Roman"/>
                <a:ea typeface="Times New Roman"/>
              </a:rPr>
              <a:t>жасына дейінгі бала тұлғасының жан- жақты дамуына білім беру процессінің қатысушылары: педагогтар мен ата- аналардың тиімді әрекет етуін қамтамасыз ету. </a:t>
            </a:r>
            <a:endParaRPr lang="ru-RU" sz="2400" dirty="0">
              <a:effectLst/>
              <a:latin typeface="Times New Roman"/>
              <a:ea typeface="Times New Roman"/>
            </a:endParaRPr>
          </a:p>
        </p:txBody>
      </p:sp>
      <p:sp>
        <p:nvSpPr>
          <p:cNvPr id="3" name="Прямоугольник 2"/>
          <p:cNvSpPr/>
          <p:nvPr/>
        </p:nvSpPr>
        <p:spPr>
          <a:xfrm>
            <a:off x="1655676" y="404664"/>
            <a:ext cx="6912768" cy="1384995"/>
          </a:xfrm>
          <a:prstGeom prst="rect">
            <a:avLst/>
          </a:prstGeom>
        </p:spPr>
        <p:txBody>
          <a:bodyPr wrap="square">
            <a:spAutoFit/>
          </a:bodyPr>
          <a:lstStyle/>
          <a:p>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Ерейментау</a:t>
            </a:r>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a:t>
            </a:r>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ауданы</a:t>
            </a:r>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a:t>
            </a:r>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білім</a:t>
            </a:r>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a:t>
            </a:r>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бөлімінің</a:t>
            </a:r>
            <a:endPar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endParaRPr>
          </a:p>
          <a:p>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a:t>
            </a:r>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Болашақ</a:t>
            </a:r>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a:t>
            </a:r>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бөбекжай-бақшасы</a:t>
            </a:r>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МКҚК</a:t>
            </a:r>
          </a:p>
          <a:p>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 </a:t>
            </a:r>
            <a:r>
              <a:rPr lang="ru-RU" sz="2800" b="1" dirty="0" smtClean="0">
                <a:ln w="10541" cmpd="sng">
                  <a:solidFill>
                    <a:schemeClr val="accent1">
                      <a:shade val="88000"/>
                      <a:satMod val="110000"/>
                    </a:schemeClr>
                  </a:solidFill>
                  <a:prstDash val="solid"/>
                </a:ln>
                <a:solidFill>
                  <a:sysClr val="windowText" lastClr="000000"/>
                </a:solidFill>
                <a:latin typeface="Academy.kz" panose="02000503000000020003" pitchFamily="2" charset="0"/>
              </a:rPr>
              <a:t>2017- 2018 </a:t>
            </a:r>
            <a:r>
              <a:rPr lang="ru-RU" sz="2800" b="1" dirty="0" err="1">
                <a:ln w="10541" cmpd="sng">
                  <a:solidFill>
                    <a:schemeClr val="accent1">
                      <a:shade val="88000"/>
                      <a:satMod val="110000"/>
                    </a:schemeClr>
                  </a:solidFill>
                  <a:prstDash val="solid"/>
                </a:ln>
                <a:solidFill>
                  <a:sysClr val="windowText" lastClr="000000"/>
                </a:solidFill>
                <a:latin typeface="Academy.kz" panose="02000503000000020003" pitchFamily="2" charset="0"/>
              </a:rPr>
              <a:t>оқу жылының мақсаты</a:t>
            </a:r>
            <a:r>
              <a:rPr lang="ru-RU" sz="2800" b="1" dirty="0">
                <a:ln w="10541" cmpd="sng">
                  <a:solidFill>
                    <a:schemeClr val="accent1">
                      <a:shade val="88000"/>
                      <a:satMod val="110000"/>
                    </a:schemeClr>
                  </a:solidFill>
                  <a:prstDash val="solid"/>
                </a:ln>
                <a:solidFill>
                  <a:sysClr val="windowText" lastClr="000000"/>
                </a:solidFill>
                <a:latin typeface="Academy.kz" panose="02000503000000020003" pitchFamily="2" charset="0"/>
              </a:rPr>
              <a:t>:</a:t>
            </a:r>
          </a:p>
        </p:txBody>
      </p:sp>
    </p:spTree>
    <p:extLst>
      <p:ext uri="{BB962C8B-B14F-4D97-AF65-F5344CB8AC3E}">
        <p14:creationId xmlns="" xmlns:p14="http://schemas.microsoft.com/office/powerpoint/2010/main" val="23988531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1908052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0" y="-27384"/>
          <a:ext cx="9144000" cy="7389837"/>
        </p:xfrm>
        <a:graphic>
          <a:graphicData uri="http://schemas.openxmlformats.org/drawingml/2006/table">
            <a:tbl>
              <a:tblPr>
                <a:tableStyleId>{284E427A-3D55-4303-BF80-6455036E1DE7}</a:tableStyleId>
              </a:tblPr>
              <a:tblGrid>
                <a:gridCol w="683568"/>
                <a:gridCol w="1872208"/>
                <a:gridCol w="4341562"/>
                <a:gridCol w="2246662"/>
              </a:tblGrid>
              <a:tr h="186630">
                <a:tc>
                  <a:txBody>
                    <a:bodyPr/>
                    <a:lstStyle/>
                    <a:p>
                      <a:pPr algn="just">
                        <a:lnSpc>
                          <a:spcPct val="115000"/>
                        </a:lnSpc>
                        <a:spcAft>
                          <a:spcPts val="0"/>
                        </a:spcAft>
                      </a:pPr>
                      <a:r>
                        <a:rPr lang="kk-KZ" sz="800" dirty="0"/>
                        <a:t>мерзімі</a:t>
                      </a:r>
                      <a:endParaRPr lang="ru-RU" sz="800" dirty="0">
                        <a:latin typeface="Times New Roman" pitchFamily="18" charset="0"/>
                        <a:ea typeface="Times New Roman"/>
                        <a:cs typeface="Times New Roman" pitchFamily="18" charset="0"/>
                      </a:endParaRPr>
                    </a:p>
                  </a:txBody>
                  <a:tcPr marL="10167" marR="10167" marT="0" marB="0"/>
                </a:tc>
                <a:tc>
                  <a:txBody>
                    <a:bodyPr/>
                    <a:lstStyle/>
                    <a:p>
                      <a:pPr algn="just">
                        <a:lnSpc>
                          <a:spcPct val="115000"/>
                        </a:lnSpc>
                        <a:spcAft>
                          <a:spcPts val="0"/>
                        </a:spcAft>
                      </a:pPr>
                      <a:r>
                        <a:rPr lang="kk-KZ" sz="800" dirty="0"/>
                        <a:t>тақырыбы</a:t>
                      </a:r>
                      <a:endParaRPr lang="ru-RU" sz="800" dirty="0">
                        <a:latin typeface="Times New Roman" pitchFamily="18" charset="0"/>
                        <a:ea typeface="Times New Roman"/>
                        <a:cs typeface="Times New Roman" pitchFamily="18" charset="0"/>
                      </a:endParaRPr>
                    </a:p>
                  </a:txBody>
                  <a:tcPr marL="10167" marR="10167" marT="0" marB="0"/>
                </a:tc>
                <a:tc>
                  <a:txBody>
                    <a:bodyPr/>
                    <a:lstStyle/>
                    <a:p>
                      <a:pPr algn="just">
                        <a:lnSpc>
                          <a:spcPct val="115000"/>
                        </a:lnSpc>
                        <a:spcAft>
                          <a:spcPts val="0"/>
                        </a:spcAft>
                      </a:pPr>
                      <a:r>
                        <a:rPr lang="kk-KZ" sz="800"/>
                        <a:t>Күн тәртібі</a:t>
                      </a:r>
                      <a:endParaRPr lang="ru-RU" sz="800">
                        <a:latin typeface="Times New Roman" pitchFamily="18" charset="0"/>
                        <a:ea typeface="Times New Roman"/>
                        <a:cs typeface="Times New Roman" pitchFamily="18" charset="0"/>
                      </a:endParaRPr>
                    </a:p>
                  </a:txBody>
                  <a:tcPr marL="10167" marR="10167" marT="0" marB="0"/>
                </a:tc>
                <a:tc>
                  <a:txBody>
                    <a:bodyPr/>
                    <a:lstStyle/>
                    <a:p>
                      <a:pPr algn="just">
                        <a:lnSpc>
                          <a:spcPct val="115000"/>
                        </a:lnSpc>
                        <a:spcAft>
                          <a:spcPts val="0"/>
                        </a:spcAft>
                      </a:pPr>
                      <a:r>
                        <a:rPr lang="kk-KZ" sz="800"/>
                        <a:t>тапсырма</a:t>
                      </a:r>
                      <a:endParaRPr lang="ru-RU" sz="800">
                        <a:latin typeface="Times New Roman" pitchFamily="18" charset="0"/>
                        <a:ea typeface="Times New Roman"/>
                        <a:cs typeface="Times New Roman" pitchFamily="18" charset="0"/>
                      </a:endParaRPr>
                    </a:p>
                  </a:txBody>
                  <a:tcPr marL="10167" marR="10167" marT="0" marB="0"/>
                </a:tc>
              </a:tr>
              <a:tr h="945379">
                <a:tc>
                  <a:txBody>
                    <a:bodyPr/>
                    <a:lstStyle/>
                    <a:p>
                      <a:pPr algn="ctr">
                        <a:lnSpc>
                          <a:spcPct val="115000"/>
                        </a:lnSpc>
                        <a:spcAft>
                          <a:spcPts val="0"/>
                        </a:spcAft>
                      </a:pPr>
                      <a:r>
                        <a:rPr lang="kk-KZ" sz="800">
                          <a:latin typeface="Times New Roman" pitchFamily="18" charset="0"/>
                          <a:cs typeface="Times New Roman" pitchFamily="18" charset="0"/>
                        </a:rPr>
                        <a:t>тамыз (ақпараттық)</a:t>
                      </a:r>
                      <a:endParaRPr lang="ru-RU" sz="800">
                        <a:latin typeface="Times New Roman" pitchFamily="18" charset="0"/>
                        <a:ea typeface="Times New Roman"/>
                        <a:cs typeface="Times New Roman" pitchFamily="18" charset="0"/>
                      </a:endParaRPr>
                    </a:p>
                  </a:txBody>
                  <a:tcPr marL="10167" marR="10167" marT="0" marB="0"/>
                </a:tc>
                <a:tc>
                  <a:txBody>
                    <a:bodyPr/>
                    <a:lstStyle/>
                    <a:p>
                      <a:pPr algn="l">
                        <a:lnSpc>
                          <a:spcPct val="115000"/>
                        </a:lnSpc>
                        <a:spcAft>
                          <a:spcPts val="0"/>
                        </a:spcAft>
                      </a:pPr>
                      <a:r>
                        <a:rPr lang="kk-KZ" sz="1000" dirty="0">
                          <a:latin typeface="Times New Roman" pitchFamily="18" charset="0"/>
                          <a:cs typeface="Times New Roman" pitchFamily="18" charset="0"/>
                        </a:rPr>
                        <a:t>«МДБҰ жаңа 2017-2018 оқу жылының оқу- тәрбиелеу жұмысын ұйымдастырудың негізгі бағыттары» </a:t>
                      </a:r>
                      <a:endParaRPr lang="ru-RU" sz="1000" dirty="0">
                        <a:latin typeface="Times New Roman" pitchFamily="18" charset="0"/>
                        <a:ea typeface="Times New Roman"/>
                        <a:cs typeface="Times New Roman" pitchFamily="18" charset="0"/>
                      </a:endParaRPr>
                    </a:p>
                  </a:txBody>
                  <a:tcPr marL="10167" marR="10167" marT="0" marB="0"/>
                </a:tc>
                <a:tc>
                  <a:txBody>
                    <a:bodyPr/>
                    <a:lstStyle/>
                    <a:p>
                      <a:pPr>
                        <a:lnSpc>
                          <a:spcPct val="115000"/>
                        </a:lnSpc>
                        <a:spcAft>
                          <a:spcPts val="0"/>
                        </a:spcAft>
                      </a:pPr>
                      <a:r>
                        <a:rPr lang="kk-KZ" sz="1000" dirty="0">
                          <a:latin typeface="Times New Roman" pitchFamily="18" charset="0"/>
                          <a:cs typeface="Times New Roman" pitchFamily="18" charset="0"/>
                        </a:rPr>
                        <a:t>1.Жазғы сауықтыру жұмысының есебі, қорытындылау.</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2.Балабқша топтарының жаңа оқу жылына дайындығының сараптамасы.</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3.Жаңа 2017-2018 оқу жылының жылдық жоспарымен таныстыру, бекіту. </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4. Жұмыс оқу жоспарын бекіту. 5.Кадрларды орналастыру.</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6. Тамыз конференциясының материалдарын оқып, талдау.</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7. Педагогтарды марапаттау.</a:t>
                      </a:r>
                      <a:endParaRPr lang="ru-RU" sz="1000" dirty="0">
                        <a:latin typeface="Times New Roman" pitchFamily="18" charset="0"/>
                        <a:ea typeface="Times New Roman"/>
                        <a:cs typeface="Times New Roman" pitchFamily="18" charset="0"/>
                      </a:endParaRPr>
                    </a:p>
                  </a:txBody>
                  <a:tcPr marL="10167" marR="10167" marT="0" marB="0"/>
                </a:tc>
                <a:tc>
                  <a:txBody>
                    <a:bodyPr/>
                    <a:lstStyle/>
                    <a:p>
                      <a:pPr algn="just">
                        <a:lnSpc>
                          <a:spcPct val="115000"/>
                        </a:lnSpc>
                        <a:spcAft>
                          <a:spcPts val="0"/>
                        </a:spcAft>
                      </a:pPr>
                      <a:r>
                        <a:rPr lang="kk-KZ" sz="1000">
                          <a:latin typeface="Times New Roman" pitchFamily="18" charset="0"/>
                          <a:cs typeface="Times New Roman" pitchFamily="18" charset="0"/>
                        </a:rPr>
                        <a:t>-көгалдандыру және учаскелерді безендіру, топтың оқу жылына дайындығы бойынша есептеме дайындау.</a:t>
                      </a:r>
                      <a:endParaRPr lang="ru-RU" sz="1000">
                        <a:latin typeface="Times New Roman" pitchFamily="18" charset="0"/>
                        <a:cs typeface="Times New Roman" pitchFamily="18" charset="0"/>
                      </a:endParaRPr>
                    </a:p>
                    <a:p>
                      <a:pPr algn="just">
                        <a:lnSpc>
                          <a:spcPct val="115000"/>
                        </a:lnSpc>
                        <a:spcAft>
                          <a:spcPts val="0"/>
                        </a:spcAft>
                      </a:pPr>
                      <a:r>
                        <a:rPr lang="kk-KZ" sz="1000">
                          <a:latin typeface="Times New Roman" pitchFamily="18" charset="0"/>
                          <a:cs typeface="Times New Roman" pitchFamily="18" charset="0"/>
                        </a:rPr>
                        <a:t>-жазғы маусымдағы жұмыстың талдауы. </a:t>
                      </a:r>
                      <a:endParaRPr lang="ru-RU" sz="1000">
                        <a:latin typeface="Times New Roman" pitchFamily="18" charset="0"/>
                        <a:cs typeface="Times New Roman" pitchFamily="18" charset="0"/>
                      </a:endParaRPr>
                    </a:p>
                    <a:p>
                      <a:pPr algn="just">
                        <a:lnSpc>
                          <a:spcPct val="115000"/>
                        </a:lnSpc>
                        <a:spcAft>
                          <a:spcPts val="0"/>
                        </a:spcAft>
                      </a:pPr>
                      <a:r>
                        <a:rPr lang="kk-KZ" sz="1000">
                          <a:latin typeface="Times New Roman" pitchFamily="18" charset="0"/>
                          <a:cs typeface="Times New Roman" pitchFamily="18" charset="0"/>
                        </a:rPr>
                        <a:t>-санатқа берген өтініштерді қарастыру.</a:t>
                      </a:r>
                      <a:endParaRPr lang="ru-RU" sz="1000">
                        <a:latin typeface="Times New Roman" pitchFamily="18" charset="0"/>
                        <a:ea typeface="Times New Roman"/>
                        <a:cs typeface="Times New Roman" pitchFamily="18" charset="0"/>
                      </a:endParaRPr>
                    </a:p>
                  </a:txBody>
                  <a:tcPr marL="10167" marR="10167" marT="0" marB="0"/>
                </a:tc>
              </a:tr>
              <a:tr h="812207">
                <a:tc>
                  <a:txBody>
                    <a:bodyPr/>
                    <a:lstStyle/>
                    <a:p>
                      <a:pPr>
                        <a:lnSpc>
                          <a:spcPct val="115000"/>
                        </a:lnSpc>
                        <a:spcAft>
                          <a:spcPts val="0"/>
                        </a:spcAft>
                      </a:pPr>
                      <a:r>
                        <a:rPr lang="kk-KZ" sz="800">
                          <a:latin typeface="Times New Roman" pitchFamily="18" charset="0"/>
                          <a:cs typeface="Times New Roman" pitchFamily="18" charset="0"/>
                        </a:rPr>
                        <a:t>қараша</a:t>
                      </a:r>
                      <a:endParaRPr lang="ru-RU" sz="800">
                        <a:latin typeface="Times New Roman" pitchFamily="18" charset="0"/>
                        <a:ea typeface="Times New Roman"/>
                        <a:cs typeface="Times New Roman" pitchFamily="18" charset="0"/>
                      </a:endParaRPr>
                    </a:p>
                  </a:txBody>
                  <a:tcPr marL="10167" marR="10167" marT="0" marB="0"/>
                </a:tc>
                <a:tc>
                  <a:txBody>
                    <a:bodyPr/>
                    <a:lstStyle/>
                    <a:p>
                      <a:pPr marL="457200" algn="l">
                        <a:lnSpc>
                          <a:spcPct val="115000"/>
                        </a:lnSpc>
                        <a:spcAft>
                          <a:spcPts val="0"/>
                        </a:spcAft>
                      </a:pPr>
                      <a:r>
                        <a:rPr lang="kk-KZ" sz="1000" dirty="0">
                          <a:latin typeface="Times New Roman" pitchFamily="18" charset="0"/>
                          <a:cs typeface="Times New Roman" pitchFamily="18" charset="0"/>
                        </a:rPr>
                        <a:t>Ойын қызметі арқылы </a:t>
                      </a:r>
                      <a:r>
                        <a:rPr lang="kk-KZ" sz="1000" dirty="0" smtClean="0">
                          <a:latin typeface="Times New Roman" pitchFamily="18" charset="0"/>
                          <a:cs typeface="Times New Roman" pitchFamily="18" charset="0"/>
                        </a:rPr>
                        <a:t>мектеп жасына </a:t>
                      </a:r>
                      <a:r>
                        <a:rPr lang="kk-KZ" sz="1000" dirty="0">
                          <a:latin typeface="Times New Roman" pitchFamily="18" charset="0"/>
                          <a:cs typeface="Times New Roman" pitchFamily="18" charset="0"/>
                        </a:rPr>
                        <a:t>дейінгі баланың тілін дамыту әрі табысты әлеуметтендіру </a:t>
                      </a:r>
                      <a:endParaRPr lang="ru-RU" sz="1000" dirty="0">
                        <a:latin typeface="Times New Roman" pitchFamily="18" charset="0"/>
                        <a:ea typeface="Times New Roman"/>
                        <a:cs typeface="Times New Roman" pitchFamily="18" charset="0"/>
                      </a:endParaRPr>
                    </a:p>
                  </a:txBody>
                  <a:tcPr marL="10167" marR="10167" marT="0" marB="0"/>
                </a:tc>
                <a:tc>
                  <a:txBody>
                    <a:bodyPr/>
                    <a:lstStyle/>
                    <a:p>
                      <a:pPr>
                        <a:lnSpc>
                          <a:spcPct val="115000"/>
                        </a:lnSpc>
                        <a:spcAft>
                          <a:spcPts val="0"/>
                        </a:spcAft>
                      </a:pPr>
                      <a:r>
                        <a:rPr lang="kk-KZ" sz="1000" dirty="0">
                          <a:latin typeface="Times New Roman" pitchFamily="18" charset="0"/>
                          <a:cs typeface="Times New Roman" pitchFamily="18" charset="0"/>
                        </a:rPr>
                        <a:t>Сұрақтар</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1. Өткен кеңес шешімінің орындалуы.  </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2. «Ойын қызметінде кіші және ересек жастағы балалар қарым- қатынасының қалыптасуы» кеңес.</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3. Тақырыптық тексеріс. «Балабақшаның тіл дамыту ортасының жағдайы»</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4. «Театр қызметі ортылығы мен тіл дамыту ойындарының мазмұны» конкурсының қорытындысы.</a:t>
                      </a:r>
                      <a:endParaRPr lang="ru-RU" sz="1000" dirty="0">
                        <a:latin typeface="Times New Roman" pitchFamily="18" charset="0"/>
                        <a:ea typeface="Times New Roman"/>
                        <a:cs typeface="Times New Roman" pitchFamily="18" charset="0"/>
                      </a:endParaRPr>
                    </a:p>
                  </a:txBody>
                  <a:tcPr marL="10167" marR="10167" marT="0" marB="0"/>
                </a:tc>
                <a:tc>
                  <a:txBody>
                    <a:bodyPr/>
                    <a:lstStyle/>
                    <a:p>
                      <a:pPr>
                        <a:lnSpc>
                          <a:spcPct val="115000"/>
                        </a:lnSpc>
                      </a:pPr>
                      <a:endParaRPr lang="ru-RU" sz="1000">
                        <a:latin typeface="Times New Roman" pitchFamily="18" charset="0"/>
                        <a:cs typeface="Times New Roman" pitchFamily="18" charset="0"/>
                      </a:endParaRPr>
                    </a:p>
                  </a:txBody>
                  <a:tcPr marL="10167" marR="10167" marT="0" marB="0"/>
                </a:tc>
              </a:tr>
              <a:tr h="1656184">
                <a:tc>
                  <a:txBody>
                    <a:bodyPr/>
                    <a:lstStyle/>
                    <a:p>
                      <a:pPr>
                        <a:lnSpc>
                          <a:spcPct val="115000"/>
                        </a:lnSpc>
                        <a:spcAft>
                          <a:spcPts val="0"/>
                        </a:spcAft>
                      </a:pPr>
                      <a:r>
                        <a:rPr lang="kk-KZ" sz="800">
                          <a:latin typeface="Times New Roman" pitchFamily="18" charset="0"/>
                          <a:cs typeface="Times New Roman" pitchFamily="18" charset="0"/>
                        </a:rPr>
                        <a:t>қаңтар</a:t>
                      </a:r>
                      <a:endParaRPr lang="ru-RU" sz="800">
                        <a:latin typeface="Times New Roman" pitchFamily="18" charset="0"/>
                        <a:cs typeface="Times New Roman" pitchFamily="18" charset="0"/>
                      </a:endParaRPr>
                    </a:p>
                    <a:p>
                      <a:pPr>
                        <a:lnSpc>
                          <a:spcPct val="115000"/>
                        </a:lnSpc>
                        <a:spcAft>
                          <a:spcPts val="0"/>
                        </a:spcAft>
                      </a:pPr>
                      <a:r>
                        <a:rPr lang="kk-KZ" sz="800">
                          <a:latin typeface="Times New Roman" pitchFamily="18" charset="0"/>
                          <a:cs typeface="Times New Roman" pitchFamily="18" charset="0"/>
                        </a:rPr>
                        <a:t>дөңгелек үстел</a:t>
                      </a:r>
                      <a:endParaRPr lang="ru-RU" sz="800">
                        <a:latin typeface="Times New Roman" pitchFamily="18" charset="0"/>
                        <a:ea typeface="Times New Roman"/>
                        <a:cs typeface="Times New Roman" pitchFamily="18" charset="0"/>
                      </a:endParaRPr>
                    </a:p>
                  </a:txBody>
                  <a:tcPr marL="10167" marR="10167" marT="0" marB="0"/>
                </a:tc>
                <a:tc>
                  <a:txBody>
                    <a:bodyPr/>
                    <a:lstStyle/>
                    <a:p>
                      <a:pPr marL="457200" algn="l">
                        <a:lnSpc>
                          <a:spcPct val="115000"/>
                        </a:lnSpc>
                        <a:spcAft>
                          <a:spcPts val="0"/>
                        </a:spcAft>
                      </a:pPr>
                      <a:r>
                        <a:rPr lang="kk-KZ" sz="1000" dirty="0">
                          <a:latin typeface="Times New Roman" pitchFamily="18" charset="0"/>
                          <a:cs typeface="Times New Roman" pitchFamily="18" charset="0"/>
                        </a:rPr>
                        <a:t>Мектеп жасына дейiнгi балалардың </a:t>
                      </a:r>
                      <a:r>
                        <a:rPr lang="kk-KZ" sz="1000" dirty="0" smtClean="0">
                          <a:latin typeface="Times New Roman" pitchFamily="18" charset="0"/>
                          <a:cs typeface="Times New Roman" pitchFamily="18" charset="0"/>
                        </a:rPr>
                        <a:t>дыбыстық </a:t>
                      </a:r>
                      <a:r>
                        <a:rPr lang="kk-KZ" sz="1000" dirty="0">
                          <a:latin typeface="Times New Roman" pitchFamily="18" charset="0"/>
                          <a:cs typeface="Times New Roman" pitchFamily="18" charset="0"/>
                        </a:rPr>
                        <a:t>сөз мәдениетін қалыптастыру бойынша бiлiм беру жұмысының тиiмдiлiгін жоғарлату</a:t>
                      </a:r>
                      <a:endParaRPr lang="ru-RU" sz="1000" dirty="0">
                        <a:latin typeface="Times New Roman" pitchFamily="18" charset="0"/>
                        <a:ea typeface="Times New Roman"/>
                        <a:cs typeface="Times New Roman" pitchFamily="18" charset="0"/>
                      </a:endParaRPr>
                    </a:p>
                  </a:txBody>
                  <a:tcPr marL="10167" marR="10167" marT="0" marB="0"/>
                </a:tc>
                <a:tc>
                  <a:txBody>
                    <a:bodyPr/>
                    <a:lstStyle/>
                    <a:p>
                      <a:pPr>
                        <a:lnSpc>
                          <a:spcPct val="115000"/>
                        </a:lnSpc>
                        <a:spcAft>
                          <a:spcPts val="0"/>
                        </a:spcAft>
                      </a:pPr>
                      <a:r>
                        <a:rPr lang="kk-KZ" sz="1000" dirty="0">
                          <a:latin typeface="Times New Roman" pitchFamily="18" charset="0"/>
                          <a:cs typeface="Times New Roman" pitchFamily="18" charset="0"/>
                        </a:rPr>
                        <a:t>Сұрақтар</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1. Өткен кеңес шешімінің орындалуы.  </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2. «Мектеп жасына дейiнгi балалардың дыбыстық сөз мәдениеттiн қалыптастыру өзектілігі» электрондық тұсаукесер (әдіскер)</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3. «Мектеп жасына дейiнгi балалардың дыбыстық сөз мәдениеттiн қалыптастыруда көркем сөзді қолдану» </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4. Тақырыптық тексерістің қорытындысы «Әр  жастағы балалардың дыбыстық сөз мәдениеттiн қалыптастыру жұмыстары» </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5.Ата аналарға араналған жылжымалы папка байқауының қорытындысы. «Мектеп жасына дейiнгi балалардың дыбыстық сөз мәдениеттiн дамыту» (тіл дамыту ойындары)</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6. Кеңестің шешімі</a:t>
                      </a:r>
                      <a:endParaRPr lang="ru-RU" sz="1000" dirty="0">
                        <a:latin typeface="Times New Roman" pitchFamily="18" charset="0"/>
                        <a:ea typeface="Times New Roman"/>
                        <a:cs typeface="Times New Roman" pitchFamily="18" charset="0"/>
                      </a:endParaRPr>
                    </a:p>
                  </a:txBody>
                  <a:tcPr marL="10167" marR="10167" marT="0" marB="0"/>
                </a:tc>
                <a:tc>
                  <a:txBody>
                    <a:bodyPr/>
                    <a:lstStyle/>
                    <a:p>
                      <a:pPr algn="ctr">
                        <a:lnSpc>
                          <a:spcPct val="115000"/>
                        </a:lnSpc>
                        <a:spcAft>
                          <a:spcPts val="0"/>
                        </a:spcAft>
                      </a:pPr>
                      <a:r>
                        <a:rPr lang="kk-KZ" sz="1000" dirty="0">
                          <a:latin typeface="Times New Roman" pitchFamily="18" charset="0"/>
                          <a:cs typeface="Times New Roman" pitchFamily="18" charset="0"/>
                        </a:rPr>
                        <a:t>Педкеңеске дайындық:</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1.Тақырыптық бақылауды өткізу </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2. Тұсаукесерге дайындалу.</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3. Байқауға дайындық.</a:t>
                      </a:r>
                      <a:endParaRPr lang="ru-RU" sz="1000" dirty="0">
                        <a:latin typeface="Times New Roman" pitchFamily="18" charset="0"/>
                        <a:ea typeface="Times New Roman"/>
                        <a:cs typeface="Times New Roman" pitchFamily="18" charset="0"/>
                      </a:endParaRPr>
                    </a:p>
                  </a:txBody>
                  <a:tcPr marL="10167" marR="10167" marT="0" marB="0"/>
                </a:tc>
              </a:tr>
              <a:tr h="1263697">
                <a:tc>
                  <a:txBody>
                    <a:bodyPr/>
                    <a:lstStyle/>
                    <a:p>
                      <a:pPr>
                        <a:lnSpc>
                          <a:spcPct val="115000"/>
                        </a:lnSpc>
                        <a:spcAft>
                          <a:spcPts val="0"/>
                        </a:spcAft>
                      </a:pPr>
                      <a:r>
                        <a:rPr lang="kk-KZ" sz="800">
                          <a:latin typeface="Times New Roman" pitchFamily="18" charset="0"/>
                          <a:cs typeface="Times New Roman" pitchFamily="18" charset="0"/>
                        </a:rPr>
                        <a:t>наурыз</a:t>
                      </a:r>
                      <a:endParaRPr lang="ru-RU" sz="800">
                        <a:latin typeface="Times New Roman" pitchFamily="18" charset="0"/>
                        <a:ea typeface="Times New Roman"/>
                        <a:cs typeface="Times New Roman" pitchFamily="18" charset="0"/>
                      </a:endParaRPr>
                    </a:p>
                  </a:txBody>
                  <a:tcPr marL="10167" marR="10167" marT="0" marB="0"/>
                </a:tc>
                <a:tc>
                  <a:txBody>
                    <a:bodyPr/>
                    <a:lstStyle/>
                    <a:p>
                      <a:pPr algn="l">
                        <a:lnSpc>
                          <a:spcPct val="115000"/>
                        </a:lnSpc>
                        <a:spcAft>
                          <a:spcPts val="0"/>
                        </a:spcAft>
                      </a:pPr>
                      <a:r>
                        <a:rPr lang="kk-KZ" sz="1000">
                          <a:latin typeface="Times New Roman" pitchFamily="18" charset="0"/>
                          <a:cs typeface="Times New Roman" pitchFamily="18" charset="0"/>
                        </a:rPr>
                        <a:t>Бала  денсаулығын сақтауда денсаулық сақтау технологиясының маңыздылығы </a:t>
                      </a:r>
                      <a:endParaRPr lang="ru-RU" sz="1000">
                        <a:latin typeface="Times New Roman" pitchFamily="18" charset="0"/>
                        <a:ea typeface="Times New Roman"/>
                        <a:cs typeface="Times New Roman" pitchFamily="18" charset="0"/>
                      </a:endParaRPr>
                    </a:p>
                  </a:txBody>
                  <a:tcPr marL="10167" marR="10167" marT="0" marB="0"/>
                </a:tc>
                <a:tc>
                  <a:txBody>
                    <a:bodyPr/>
                    <a:lstStyle/>
                    <a:p>
                      <a:pPr>
                        <a:lnSpc>
                          <a:spcPct val="115000"/>
                        </a:lnSpc>
                        <a:spcAft>
                          <a:spcPts val="0"/>
                        </a:spcAft>
                      </a:pPr>
                      <a:r>
                        <a:rPr lang="kk-KZ" sz="1000">
                          <a:latin typeface="Times New Roman" pitchFamily="18" charset="0"/>
                          <a:cs typeface="Times New Roman" pitchFamily="18" charset="0"/>
                        </a:rPr>
                        <a:t>Сұрақтар</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1. Өткен кеңес шешімінің орындалуы.  </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2. «Бала  денсаулығын сақтауда денсаулық сақтау технологиясының маңыздылығы» кеңес. </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3. «Бала денсаулығының жағдайы» (балалардың ауру- сырқау бойынша талдау, сауықтыру іс шараларының сапалығы). </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4. Тақырыптық тексерістің қорытындысы. «Балалар күн тәртібінде сауықтыру жұмыстарының ұйымдастырлуы мен өткізілусапасы»</a:t>
                      </a:r>
                      <a:endParaRPr lang="ru-RU" sz="1000">
                        <a:latin typeface="Times New Roman" pitchFamily="18" charset="0"/>
                        <a:ea typeface="Times New Roman"/>
                        <a:cs typeface="Times New Roman" pitchFamily="18" charset="0"/>
                      </a:endParaRPr>
                    </a:p>
                  </a:txBody>
                  <a:tcPr marL="10167" marR="10167" marT="0" marB="0"/>
                </a:tc>
                <a:tc>
                  <a:txBody>
                    <a:bodyPr/>
                    <a:lstStyle/>
                    <a:p>
                      <a:pPr algn="ctr">
                        <a:lnSpc>
                          <a:spcPct val="115000"/>
                        </a:lnSpc>
                        <a:spcAft>
                          <a:spcPts val="0"/>
                        </a:spcAft>
                      </a:pPr>
                      <a:r>
                        <a:rPr lang="kk-KZ" sz="1000" dirty="0">
                          <a:latin typeface="Times New Roman" pitchFamily="18" charset="0"/>
                          <a:cs typeface="Times New Roman" pitchFamily="18" charset="0"/>
                        </a:rPr>
                        <a:t>Педкеңеске дайындық:</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1.Тақырыптық бақылауды өткізу </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2. Кеңес дайындау</a:t>
                      </a:r>
                      <a:endParaRPr lang="ru-RU" sz="1000" dirty="0">
                        <a:latin typeface="Times New Roman" pitchFamily="18" charset="0"/>
                        <a:cs typeface="Times New Roman" pitchFamily="18" charset="0"/>
                      </a:endParaRPr>
                    </a:p>
                    <a:p>
                      <a:pPr>
                        <a:lnSpc>
                          <a:spcPct val="115000"/>
                        </a:lnSpc>
                        <a:spcAft>
                          <a:spcPts val="0"/>
                        </a:spcAft>
                      </a:pPr>
                      <a:r>
                        <a:rPr lang="kk-KZ" sz="1000" dirty="0">
                          <a:latin typeface="Times New Roman" pitchFamily="18" charset="0"/>
                          <a:cs typeface="Times New Roman" pitchFamily="18" charset="0"/>
                        </a:rPr>
                        <a:t>3.(балалардың ауру- сырқау бойынша талдау, сауықтыру іс шараларының сапалығы). Дәрігер, медбике.</a:t>
                      </a:r>
                      <a:endParaRPr lang="ru-RU" sz="1000" dirty="0">
                        <a:latin typeface="Times New Roman" pitchFamily="18" charset="0"/>
                        <a:ea typeface="Times New Roman"/>
                        <a:cs typeface="Times New Roman" pitchFamily="18" charset="0"/>
                      </a:endParaRPr>
                    </a:p>
                  </a:txBody>
                  <a:tcPr marL="10167" marR="10167" marT="0" marB="0"/>
                </a:tc>
              </a:tr>
              <a:tr h="1419627">
                <a:tc>
                  <a:txBody>
                    <a:bodyPr/>
                    <a:lstStyle/>
                    <a:p>
                      <a:pPr>
                        <a:lnSpc>
                          <a:spcPct val="115000"/>
                        </a:lnSpc>
                        <a:spcAft>
                          <a:spcPts val="0"/>
                        </a:spcAft>
                      </a:pPr>
                      <a:r>
                        <a:rPr lang="kk-KZ" sz="800">
                          <a:latin typeface="Times New Roman" pitchFamily="18" charset="0"/>
                          <a:cs typeface="Times New Roman" pitchFamily="18" charset="0"/>
                        </a:rPr>
                        <a:t>Мамыр</a:t>
                      </a:r>
                      <a:endParaRPr lang="ru-RU" sz="800">
                        <a:latin typeface="Times New Roman" pitchFamily="18" charset="0"/>
                        <a:cs typeface="Times New Roman" pitchFamily="18" charset="0"/>
                      </a:endParaRPr>
                    </a:p>
                    <a:p>
                      <a:pPr>
                        <a:lnSpc>
                          <a:spcPct val="115000"/>
                        </a:lnSpc>
                        <a:spcAft>
                          <a:spcPts val="0"/>
                        </a:spcAft>
                      </a:pPr>
                      <a:r>
                        <a:rPr lang="kk-KZ" sz="800">
                          <a:latin typeface="Times New Roman" pitchFamily="18" charset="0"/>
                          <a:cs typeface="Times New Roman" pitchFamily="18" charset="0"/>
                        </a:rPr>
                        <a:t>(талдаулық-</a:t>
                      </a:r>
                      <a:endParaRPr lang="ru-RU" sz="800">
                        <a:latin typeface="Times New Roman" pitchFamily="18" charset="0"/>
                        <a:cs typeface="Times New Roman" pitchFamily="18" charset="0"/>
                      </a:endParaRPr>
                    </a:p>
                    <a:p>
                      <a:pPr algn="ctr">
                        <a:lnSpc>
                          <a:spcPct val="115000"/>
                        </a:lnSpc>
                        <a:spcAft>
                          <a:spcPts val="0"/>
                        </a:spcAft>
                      </a:pPr>
                      <a:r>
                        <a:rPr lang="kk-KZ" sz="800">
                          <a:latin typeface="Times New Roman" pitchFamily="18" charset="0"/>
                          <a:cs typeface="Times New Roman" pitchFamily="18" charset="0"/>
                        </a:rPr>
                        <a:t>перспективті)</a:t>
                      </a:r>
                      <a:endParaRPr lang="ru-RU" sz="800">
                        <a:latin typeface="Times New Roman" pitchFamily="18" charset="0"/>
                        <a:ea typeface="Times New Roman"/>
                        <a:cs typeface="Times New Roman" pitchFamily="18" charset="0"/>
                      </a:endParaRPr>
                    </a:p>
                  </a:txBody>
                  <a:tcPr marL="10167" marR="10167" marT="0" marB="0"/>
                </a:tc>
                <a:tc>
                  <a:txBody>
                    <a:bodyPr/>
                    <a:lstStyle/>
                    <a:p>
                      <a:pPr algn="l">
                        <a:lnSpc>
                          <a:spcPct val="115000"/>
                        </a:lnSpc>
                        <a:spcAft>
                          <a:spcPts val="0"/>
                        </a:spcAft>
                      </a:pPr>
                      <a:r>
                        <a:rPr lang="kk-KZ" sz="1000" dirty="0">
                          <a:latin typeface="Times New Roman" pitchFamily="18" charset="0"/>
                          <a:cs typeface="Times New Roman" pitchFamily="18" charset="0"/>
                        </a:rPr>
                        <a:t>Оқу жылының қорытынды талдауы.</a:t>
                      </a:r>
                      <a:endParaRPr lang="ru-RU" sz="1000" dirty="0">
                        <a:latin typeface="Times New Roman" pitchFamily="18" charset="0"/>
                        <a:cs typeface="Times New Roman" pitchFamily="18" charset="0"/>
                      </a:endParaRPr>
                    </a:p>
                    <a:p>
                      <a:pPr algn="l">
                        <a:lnSpc>
                          <a:spcPct val="115000"/>
                        </a:lnSpc>
                        <a:spcAft>
                          <a:spcPts val="0"/>
                        </a:spcAft>
                      </a:pPr>
                      <a:r>
                        <a:rPr lang="kk-KZ" sz="1000" dirty="0">
                          <a:latin typeface="Times New Roman" pitchFamily="18" charset="0"/>
                          <a:cs typeface="Times New Roman" pitchFamily="18" charset="0"/>
                        </a:rPr>
                        <a:t>Жазғы сауықтыру кезеңінің жоспарын бекіту</a:t>
                      </a:r>
                      <a:endParaRPr lang="ru-RU" sz="1000" dirty="0">
                        <a:latin typeface="Times New Roman" pitchFamily="18" charset="0"/>
                        <a:ea typeface="Times New Roman"/>
                        <a:cs typeface="Times New Roman" pitchFamily="18" charset="0"/>
                      </a:endParaRPr>
                    </a:p>
                  </a:txBody>
                  <a:tcPr marL="10167" marR="10167" marT="0" marB="0"/>
                </a:tc>
                <a:tc>
                  <a:txBody>
                    <a:bodyPr/>
                    <a:lstStyle/>
                    <a:p>
                      <a:pPr>
                        <a:lnSpc>
                          <a:spcPct val="115000"/>
                        </a:lnSpc>
                        <a:spcAft>
                          <a:spcPts val="0"/>
                        </a:spcAft>
                      </a:pPr>
                      <a:r>
                        <a:rPr lang="kk-KZ" sz="1000">
                          <a:latin typeface="Times New Roman" pitchFamily="18" charset="0"/>
                          <a:cs typeface="Times New Roman" pitchFamily="18" charset="0"/>
                        </a:rPr>
                        <a:t>1.Шығармашылық топтардың , жантанушы, логопед, медицина қызметкерлерінің қорытынды есептері</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Оқу жылына қызметкерлердің жұмысының қорытындысын шығару. Марапаттау.</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2.Балалардың дамуын диагностикалау.</a:t>
                      </a:r>
                      <a:endParaRPr lang="ru-RU" sz="1000">
                        <a:latin typeface="Times New Roman" pitchFamily="18" charset="0"/>
                        <a:cs typeface="Times New Roman" pitchFamily="18" charset="0"/>
                      </a:endParaRPr>
                    </a:p>
                    <a:p>
                      <a:pPr>
                        <a:lnSpc>
                          <a:spcPct val="115000"/>
                        </a:lnSpc>
                        <a:spcAft>
                          <a:spcPts val="0"/>
                        </a:spcAft>
                      </a:pPr>
                      <a:r>
                        <a:rPr lang="kk-KZ" sz="1000">
                          <a:latin typeface="Times New Roman" pitchFamily="18" charset="0"/>
                          <a:cs typeface="Times New Roman" pitchFamily="18" charset="0"/>
                        </a:rPr>
                        <a:t>3.Ауру-сырқаулықтың талдауы</a:t>
                      </a:r>
                      <a:endParaRPr lang="ru-RU" sz="1000">
                        <a:latin typeface="Times New Roman" pitchFamily="18" charset="0"/>
                        <a:ea typeface="Times New Roman"/>
                        <a:cs typeface="Times New Roman" pitchFamily="18" charset="0"/>
                      </a:endParaRPr>
                    </a:p>
                  </a:txBody>
                  <a:tcPr marL="10167" marR="10167" marT="0" marB="0"/>
                </a:tc>
                <a:tc>
                  <a:txBody>
                    <a:bodyPr/>
                    <a:lstStyle/>
                    <a:p>
                      <a:pPr>
                        <a:lnSpc>
                          <a:spcPct val="115000"/>
                        </a:lnSpc>
                        <a:spcAft>
                          <a:spcPts val="0"/>
                        </a:spcAft>
                      </a:pPr>
                      <a:r>
                        <a:rPr lang="kk-KZ" sz="1000" dirty="0">
                          <a:latin typeface="Times New Roman" pitchFamily="18" charset="0"/>
                          <a:cs typeface="Times New Roman" pitchFamily="18" charset="0"/>
                        </a:rPr>
                        <a:t>Анықтамалардың дайындалуы. Жаз мезгілне арналған жоспардың, оқу қызметі кестесін зерделеу. Педагогтар бойынша мониторинг дайындау.</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Мектепалды даярлық топтарында диагностика дайындау.</a:t>
                      </a:r>
                      <a:endParaRPr lang="ru-RU" sz="1000" dirty="0">
                        <a:latin typeface="Times New Roman" pitchFamily="18" charset="0"/>
                        <a:cs typeface="Times New Roman" pitchFamily="18" charset="0"/>
                      </a:endParaRPr>
                    </a:p>
                    <a:p>
                      <a:pPr algn="just">
                        <a:lnSpc>
                          <a:spcPct val="115000"/>
                        </a:lnSpc>
                        <a:spcAft>
                          <a:spcPts val="0"/>
                        </a:spcAft>
                      </a:pPr>
                      <a:r>
                        <a:rPr lang="kk-KZ" sz="1000" dirty="0">
                          <a:latin typeface="Times New Roman" pitchFamily="18" charset="0"/>
                          <a:cs typeface="Times New Roman" pitchFamily="18" charset="0"/>
                        </a:rPr>
                        <a:t>Бірінші сынып бойынша есеп.</a:t>
                      </a:r>
                      <a:endParaRPr lang="ru-RU" sz="1000" dirty="0">
                        <a:latin typeface="Times New Roman" pitchFamily="18" charset="0"/>
                        <a:ea typeface="Times New Roman"/>
                        <a:cs typeface="Times New Roman" pitchFamily="18" charset="0"/>
                      </a:endParaRPr>
                    </a:p>
                  </a:txBody>
                  <a:tcPr marL="10167" marR="10167" marT="0" marB="0"/>
                </a:tc>
              </a:tr>
            </a:tbl>
          </a:graphicData>
        </a:graphic>
      </p:graphicFrame>
    </p:spTree>
    <p:extLst>
      <p:ext uri="{BB962C8B-B14F-4D97-AF65-F5344CB8AC3E}">
        <p14:creationId xmlns="" xmlns:p14="http://schemas.microsoft.com/office/powerpoint/2010/main" val="33598960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8538152" cy="1152128"/>
          </a:xfrm>
        </p:spPr>
        <p:txBody>
          <a:bodyPr>
            <a:normAutofit fontScale="9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lvl="1" algn="ctr"/>
            <a:r>
              <a:rPr lang="kk-KZ" dirty="0" smtClean="0">
                <a:solidFill>
                  <a:schemeClr val="tx1"/>
                </a:solidFill>
                <a:latin typeface="Times New Roman" pitchFamily="18" charset="0"/>
                <a:cs typeface="Times New Roman" pitchFamily="18" charset="0"/>
              </a:rPr>
              <a:t>«Балабақша </a:t>
            </a:r>
            <a:r>
              <a:rPr lang="kk-KZ" dirty="0">
                <a:solidFill>
                  <a:schemeClr val="tx1"/>
                </a:solidFill>
                <a:latin typeface="Times New Roman" pitchFamily="18" charset="0"/>
                <a:cs typeface="Times New Roman" pitchFamily="18" charset="0"/>
              </a:rPr>
              <a:t>әлемі» </a:t>
            </a:r>
            <a:r>
              <a:rPr lang="ru-RU" dirty="0">
                <a:solidFill>
                  <a:schemeClr val="tx1"/>
                </a:solidFill>
                <a:latin typeface="Times New Roman" pitchFamily="18" charset="0"/>
                <a:cs typeface="Times New Roman" pitchFamily="18" charset="0"/>
              </a:rPr>
              <a:t/>
            </a:r>
            <a:br>
              <a:rPr lang="ru-RU" dirty="0">
                <a:solidFill>
                  <a:schemeClr val="tx1"/>
                </a:solidFill>
                <a:latin typeface="Times New Roman" pitchFamily="18" charset="0"/>
                <a:cs typeface="Times New Roman" pitchFamily="18" charset="0"/>
              </a:rPr>
            </a:br>
            <a:r>
              <a:rPr lang="kk-KZ" dirty="0">
                <a:solidFill>
                  <a:schemeClr val="tx1"/>
                </a:solidFill>
                <a:latin typeface="Times New Roman" pitchFamily="18" charset="0"/>
                <a:cs typeface="Times New Roman" pitchFamily="18" charset="0"/>
              </a:rPr>
              <a:t>«Педагогтар мен  тәрбиешілерге  әдістемелік жетекшілікке  көмекші ақпаратты - коммуникативтік технологияларды қолданудың маңыздылығы» тақырыбы  бойынша тәрбиешілер мектебі</a:t>
            </a:r>
            <a:r>
              <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graphicFrame>
        <p:nvGraphicFramePr>
          <p:cNvPr id="6" name="Таблица 5"/>
          <p:cNvGraphicFramePr>
            <a:graphicFrameLocks noGrp="1"/>
          </p:cNvGraphicFramePr>
          <p:nvPr/>
        </p:nvGraphicFramePr>
        <p:xfrm>
          <a:off x="0" y="1052736"/>
          <a:ext cx="9144001" cy="5907104"/>
        </p:xfrm>
        <a:graphic>
          <a:graphicData uri="http://schemas.openxmlformats.org/drawingml/2006/table">
            <a:tbl>
              <a:tblPr>
                <a:tableStyleId>{284E427A-3D55-4303-BF80-6455036E1DE7}</a:tableStyleId>
              </a:tblPr>
              <a:tblGrid>
                <a:gridCol w="455386"/>
                <a:gridCol w="5259615"/>
                <a:gridCol w="1298122"/>
                <a:gridCol w="2130878"/>
              </a:tblGrid>
              <a:tr h="289092">
                <a:tc>
                  <a:txBody>
                    <a:bodyPr/>
                    <a:lstStyle/>
                    <a:p>
                      <a:pPr>
                        <a:lnSpc>
                          <a:spcPct val="115000"/>
                        </a:lnSpc>
                        <a:spcAft>
                          <a:spcPts val="0"/>
                        </a:spcAft>
                      </a:pPr>
                      <a:endParaRPr lang="kk-KZ" sz="1400" dirty="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dirty="0">
                          <a:latin typeface="Times New Roman" pitchFamily="18" charset="0"/>
                          <a:cs typeface="Times New Roman" pitchFamily="18" charset="0"/>
                        </a:rPr>
                        <a:t>Іс-шаралар</a:t>
                      </a:r>
                      <a:endParaRPr lang="ru-RU" sz="1400" b="1" dirty="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Мерзімі</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a:latin typeface="Times New Roman" pitchFamily="18" charset="0"/>
                          <a:cs typeface="Times New Roman" pitchFamily="18" charset="0"/>
                        </a:rPr>
                        <a:t>Жауаптылар</a:t>
                      </a:r>
                      <a:endParaRPr lang="ru-RU" sz="1400" b="1" i="1">
                        <a:latin typeface="Times New Roman" pitchFamily="18" charset="0"/>
                        <a:ea typeface="Times New Roman"/>
                        <a:cs typeface="Times New Roman" pitchFamily="18" charset="0"/>
                      </a:endParaRPr>
                    </a:p>
                  </a:txBody>
                  <a:tcPr marL="58285" marR="58285" marT="0" marB="0"/>
                </a:tc>
              </a:tr>
              <a:tr h="278298">
                <a:tc>
                  <a:txBody>
                    <a:bodyPr/>
                    <a:lstStyle/>
                    <a:p>
                      <a:pPr>
                        <a:lnSpc>
                          <a:spcPct val="115000"/>
                        </a:lnSpc>
                        <a:spcAft>
                          <a:spcPts val="0"/>
                        </a:spcAft>
                      </a:pPr>
                      <a:r>
                        <a:rPr lang="kk-KZ" sz="1400">
                          <a:latin typeface="Times New Roman" pitchFamily="18" charset="0"/>
                          <a:cs typeface="Times New Roman" pitchFamily="18" charset="0"/>
                        </a:rPr>
                        <a:t> 1</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a:latin typeface="Times New Roman" pitchFamily="18" charset="0"/>
                          <a:cs typeface="Times New Roman" pitchFamily="18" charset="0"/>
                        </a:rPr>
                        <a:t>Тәлімгерлер бекіту</a:t>
                      </a:r>
                      <a:endParaRPr lang="ru-RU" sz="1400" b="1">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 қыркүйек</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a:latin typeface="Times New Roman" pitchFamily="18" charset="0"/>
                          <a:cs typeface="Times New Roman" pitchFamily="18" charset="0"/>
                        </a:rPr>
                        <a:t>А.Қ. Оразбаева</a:t>
                      </a:r>
                      <a:endParaRPr lang="ru-RU" sz="1400" b="1" i="1">
                        <a:latin typeface="Times New Roman" pitchFamily="18" charset="0"/>
                        <a:ea typeface="Times New Roman"/>
                        <a:cs typeface="Times New Roman" pitchFamily="18" charset="0"/>
                      </a:endParaRPr>
                    </a:p>
                  </a:txBody>
                  <a:tcPr marL="58285" marR="58285" marT="0" marB="0"/>
                </a:tc>
              </a:tr>
              <a:tr h="277529">
                <a:tc>
                  <a:txBody>
                    <a:bodyPr/>
                    <a:lstStyle/>
                    <a:p>
                      <a:pPr>
                        <a:lnSpc>
                          <a:spcPct val="115000"/>
                        </a:lnSpc>
                        <a:spcAft>
                          <a:spcPts val="0"/>
                        </a:spcAft>
                      </a:pPr>
                      <a:r>
                        <a:rPr lang="ru-RU" sz="1400">
                          <a:latin typeface="Times New Roman" pitchFamily="18" charset="0"/>
                          <a:cs typeface="Times New Roman" pitchFamily="18" charset="0"/>
                        </a:rPr>
                        <a:t>2</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dirty="0">
                          <a:latin typeface="Times New Roman" pitchFamily="18" charset="0"/>
                          <a:cs typeface="Times New Roman" pitchFamily="18" charset="0"/>
                        </a:rPr>
                        <a:t>Жас мамандардың өздігінен білім алу жоспарын құру</a:t>
                      </a:r>
                      <a:endParaRPr lang="ru-RU" sz="1400" b="1" dirty="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 қыркүйек</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А.Қ. Оразбаева</a:t>
                      </a:r>
                      <a:endParaRPr lang="ru-RU" sz="1400">
                        <a:latin typeface="Times New Roman" pitchFamily="18" charset="0"/>
                        <a:ea typeface="Times New Roman"/>
                        <a:cs typeface="Times New Roman" pitchFamily="18" charset="0"/>
                      </a:endParaRPr>
                    </a:p>
                  </a:txBody>
                  <a:tcPr marL="58285" marR="58285" marT="0" marB="0"/>
                </a:tc>
              </a:tr>
              <a:tr h="765976">
                <a:tc>
                  <a:txBody>
                    <a:bodyPr/>
                    <a:lstStyle/>
                    <a:p>
                      <a:pPr>
                        <a:lnSpc>
                          <a:spcPct val="115000"/>
                        </a:lnSpc>
                        <a:spcAft>
                          <a:spcPts val="0"/>
                        </a:spcAft>
                      </a:pPr>
                      <a:r>
                        <a:rPr lang="ru-RU" sz="1400">
                          <a:latin typeface="Times New Roman" pitchFamily="18" charset="0"/>
                          <a:cs typeface="Times New Roman" pitchFamily="18" charset="0"/>
                        </a:rPr>
                        <a:t>3</a:t>
                      </a:r>
                      <a:endParaRPr lang="ru-RU" sz="1400">
                        <a:latin typeface="Times New Roman" pitchFamily="18" charset="0"/>
                        <a:ea typeface="Times New Roman"/>
                        <a:cs typeface="Times New Roman" pitchFamily="18" charset="0"/>
                      </a:endParaRPr>
                    </a:p>
                  </a:txBody>
                  <a:tcPr marL="58285" marR="58285" marT="0" marB="0"/>
                </a:tc>
                <a:tc>
                  <a:txBody>
                    <a:bodyPr/>
                    <a:lstStyle/>
                    <a:p>
                      <a:pPr marL="111760">
                        <a:lnSpc>
                          <a:spcPct val="115000"/>
                        </a:lnSpc>
                        <a:spcAft>
                          <a:spcPts val="0"/>
                        </a:spcAft>
                        <a:tabLst>
                          <a:tab pos="90170" algn="l"/>
                        </a:tabLst>
                      </a:pPr>
                      <a:r>
                        <a:rPr lang="kk-KZ" sz="1400" dirty="0">
                          <a:latin typeface="Times New Roman" pitchFamily="18" charset="0"/>
                          <a:cs typeface="Times New Roman" pitchFamily="18" charset="0"/>
                        </a:rPr>
                        <a:t>Кеңес: Мектепке дейінгі тәрбие мен оқытудың  жаңартылған мазмұнын іске асырудың негізгі бағыттары</a:t>
                      </a:r>
                      <a:endParaRPr lang="ru-RU" sz="1400" dirty="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dirty="0">
                          <a:latin typeface="Times New Roman" pitchFamily="18" charset="0"/>
                          <a:cs typeface="Times New Roman" pitchFamily="18" charset="0"/>
                        </a:rPr>
                        <a:t>қыркүйек</a:t>
                      </a:r>
                      <a:endParaRPr lang="ru-RU" sz="1400" dirty="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А.Қ. Оразбаева</a:t>
                      </a:r>
                      <a:endParaRPr lang="ru-RU" sz="1400">
                        <a:latin typeface="Times New Roman" pitchFamily="18" charset="0"/>
                        <a:ea typeface="Times New Roman"/>
                        <a:cs typeface="Times New Roman" pitchFamily="18" charset="0"/>
                      </a:endParaRPr>
                    </a:p>
                  </a:txBody>
                  <a:tcPr marL="58285" marR="58285" marT="0" marB="0"/>
                </a:tc>
              </a:tr>
              <a:tr h="765976">
                <a:tc>
                  <a:txBody>
                    <a:bodyPr/>
                    <a:lstStyle/>
                    <a:p>
                      <a:pPr>
                        <a:lnSpc>
                          <a:spcPct val="115000"/>
                        </a:lnSpc>
                        <a:spcAft>
                          <a:spcPts val="0"/>
                        </a:spcAft>
                      </a:pPr>
                      <a:r>
                        <a:rPr lang="ru-RU" sz="1400">
                          <a:latin typeface="Times New Roman" pitchFamily="18" charset="0"/>
                          <a:cs typeface="Times New Roman" pitchFamily="18" charset="0"/>
                        </a:rPr>
                        <a:t>4</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Кеңес: Мектеп жасына дейiнгi балалардың дыбыстық сөз мәдениеттiн қалыптастыруда арт терапияны қолдану маңыздылығы</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dirty="0">
                          <a:latin typeface="Times New Roman" pitchFamily="18" charset="0"/>
                          <a:cs typeface="Times New Roman" pitchFamily="18" charset="0"/>
                        </a:rPr>
                        <a:t> қазан</a:t>
                      </a:r>
                      <a:endParaRPr lang="ru-RU" sz="1400" dirty="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dirty="0">
                          <a:latin typeface="Times New Roman" pitchFamily="18" charset="0"/>
                          <a:cs typeface="Times New Roman" pitchFamily="18" charset="0"/>
                        </a:rPr>
                        <a:t>Г.Х.Асаинова</a:t>
                      </a:r>
                      <a:endParaRPr lang="ru-RU" sz="1400" dirty="0">
                        <a:latin typeface="Times New Roman" pitchFamily="18" charset="0"/>
                        <a:ea typeface="Times New Roman"/>
                        <a:cs typeface="Times New Roman" pitchFamily="18" charset="0"/>
                      </a:endParaRPr>
                    </a:p>
                  </a:txBody>
                  <a:tcPr marL="58285" marR="58285" marT="0" marB="0"/>
                </a:tc>
              </a:tr>
              <a:tr h="510651">
                <a:tc>
                  <a:txBody>
                    <a:bodyPr/>
                    <a:lstStyle/>
                    <a:p>
                      <a:pPr>
                        <a:lnSpc>
                          <a:spcPct val="115000"/>
                        </a:lnSpc>
                        <a:spcAft>
                          <a:spcPts val="0"/>
                        </a:spcAft>
                      </a:pPr>
                      <a:r>
                        <a:rPr lang="ru-RU" sz="1400">
                          <a:latin typeface="Times New Roman" pitchFamily="18" charset="0"/>
                          <a:cs typeface="Times New Roman" pitchFamily="18" charset="0"/>
                        </a:rPr>
                        <a:t>5</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a:latin typeface="Times New Roman" pitchFamily="18" charset="0"/>
                          <a:cs typeface="Times New Roman" pitchFamily="18" charset="0"/>
                        </a:rPr>
                        <a:t>Кеңес: Развите речи детей дошкольного возраста посредством применения ИКТ </a:t>
                      </a:r>
                      <a:endParaRPr lang="ru-RU" sz="1400" b="1">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қараша</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Б.К. Ашимова</a:t>
                      </a:r>
                      <a:endParaRPr lang="ru-RU" sz="1400">
                        <a:latin typeface="Times New Roman" pitchFamily="18" charset="0"/>
                        <a:ea typeface="Times New Roman"/>
                        <a:cs typeface="Times New Roman" pitchFamily="18" charset="0"/>
                      </a:endParaRPr>
                    </a:p>
                  </a:txBody>
                  <a:tcPr marL="58285" marR="58285" marT="0" marB="0"/>
                </a:tc>
              </a:tr>
              <a:tr h="468097">
                <a:tc>
                  <a:txBody>
                    <a:bodyPr/>
                    <a:lstStyle/>
                    <a:p>
                      <a:pPr>
                        <a:lnSpc>
                          <a:spcPct val="115000"/>
                        </a:lnSpc>
                        <a:spcAft>
                          <a:spcPts val="0"/>
                        </a:spcAft>
                      </a:pPr>
                      <a:r>
                        <a:rPr lang="ru-RU" sz="1400">
                          <a:latin typeface="Times New Roman" pitchFamily="18" charset="0"/>
                          <a:cs typeface="Times New Roman" pitchFamily="18" charset="0"/>
                        </a:rPr>
                        <a:t>6</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Кеңес: Сауат ашу  негізі арқылы балалардың дыбыстық сөз мәдениетін қалыптастыру</a:t>
                      </a:r>
                      <a:endParaRPr lang="ru-RU" sz="1400">
                        <a:latin typeface="Times New Roman" pitchFamily="18" charset="0"/>
                        <a:ea typeface="Calibri"/>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қараша</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dirty="0">
                          <a:latin typeface="Times New Roman" pitchFamily="18" charset="0"/>
                          <a:cs typeface="Times New Roman" pitchFamily="18" charset="0"/>
                        </a:rPr>
                        <a:t>Ж.М.Утепова</a:t>
                      </a:r>
                      <a:endParaRPr lang="ru-RU" sz="1400" dirty="0">
                        <a:latin typeface="Times New Roman" pitchFamily="18" charset="0"/>
                        <a:ea typeface="Times New Roman"/>
                        <a:cs typeface="Times New Roman" pitchFamily="18" charset="0"/>
                      </a:endParaRPr>
                    </a:p>
                  </a:txBody>
                  <a:tcPr marL="58285" marR="58285" marT="0" marB="0"/>
                </a:tc>
              </a:tr>
              <a:tr h="468097">
                <a:tc>
                  <a:txBody>
                    <a:bodyPr/>
                    <a:lstStyle/>
                    <a:p>
                      <a:pPr>
                        <a:lnSpc>
                          <a:spcPct val="115000"/>
                        </a:lnSpc>
                        <a:spcAft>
                          <a:spcPts val="0"/>
                        </a:spcAft>
                      </a:pPr>
                      <a:r>
                        <a:rPr lang="ru-RU" sz="1400">
                          <a:latin typeface="Times New Roman" pitchFamily="18" charset="0"/>
                          <a:cs typeface="Times New Roman" pitchFamily="18" charset="0"/>
                        </a:rPr>
                        <a:t>  7</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Кеңес: Коррекциялық- түзету жұмысында артикуляциялық жаттығудың рөлі.</a:t>
                      </a:r>
                      <a:endParaRPr lang="ru-RU" sz="1400">
                        <a:latin typeface="Times New Roman" pitchFamily="18" charset="0"/>
                        <a:ea typeface="Calibri"/>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желтоқсан</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dirty="0">
                          <a:latin typeface="Times New Roman" pitchFamily="18" charset="0"/>
                          <a:cs typeface="Times New Roman" pitchFamily="18" charset="0"/>
                        </a:rPr>
                        <a:t>Л.К.Жапабаева</a:t>
                      </a:r>
                      <a:endParaRPr lang="ru-RU" sz="1400" b="1" i="1" dirty="0">
                        <a:latin typeface="Times New Roman" pitchFamily="18" charset="0"/>
                        <a:ea typeface="Times New Roman"/>
                        <a:cs typeface="Times New Roman" pitchFamily="18" charset="0"/>
                      </a:endParaRPr>
                    </a:p>
                  </a:txBody>
                  <a:tcPr marL="58285" marR="58285" marT="0" marB="0"/>
                </a:tc>
              </a:tr>
              <a:tr h="468097">
                <a:tc>
                  <a:txBody>
                    <a:bodyPr/>
                    <a:lstStyle/>
                    <a:p>
                      <a:pPr>
                        <a:lnSpc>
                          <a:spcPct val="115000"/>
                        </a:lnSpc>
                        <a:spcAft>
                          <a:spcPts val="0"/>
                        </a:spcAft>
                      </a:pPr>
                      <a:r>
                        <a:rPr lang="ru-RU" sz="1400">
                          <a:latin typeface="Times New Roman" pitchFamily="18" charset="0"/>
                          <a:cs typeface="Times New Roman" pitchFamily="18" charset="0"/>
                        </a:rPr>
                        <a:t>  8</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Кеңес: Қимылды ойындар арқылы балалардың дыбыстық сөз мәдениетін қалыптастыру</a:t>
                      </a:r>
                      <a:endParaRPr lang="ru-RU" sz="1400">
                        <a:latin typeface="Times New Roman" pitchFamily="18" charset="0"/>
                        <a:ea typeface="Calibri"/>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қаңтар</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dirty="0">
                          <a:latin typeface="Times New Roman" pitchFamily="18" charset="0"/>
                          <a:cs typeface="Times New Roman" pitchFamily="18" charset="0"/>
                        </a:rPr>
                        <a:t>К.К.Тасбулатова</a:t>
                      </a:r>
                      <a:endParaRPr lang="ru-RU" sz="1400" b="1" i="1" dirty="0">
                        <a:latin typeface="Times New Roman" pitchFamily="18" charset="0"/>
                        <a:ea typeface="Times New Roman"/>
                        <a:cs typeface="Times New Roman" pitchFamily="18" charset="0"/>
                      </a:endParaRPr>
                    </a:p>
                  </a:txBody>
                  <a:tcPr marL="58285" marR="58285" marT="0" marB="0"/>
                </a:tc>
              </a:tr>
              <a:tr h="702146">
                <a:tc>
                  <a:txBody>
                    <a:bodyPr/>
                    <a:lstStyle/>
                    <a:p>
                      <a:pPr>
                        <a:lnSpc>
                          <a:spcPct val="115000"/>
                        </a:lnSpc>
                        <a:spcAft>
                          <a:spcPts val="0"/>
                        </a:spcAft>
                      </a:pPr>
                      <a:r>
                        <a:rPr lang="ru-RU" sz="1400">
                          <a:latin typeface="Times New Roman" pitchFamily="18" charset="0"/>
                          <a:cs typeface="Times New Roman" pitchFamily="18" charset="0"/>
                        </a:rPr>
                        <a:t>  9</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ru-RU" sz="1400">
                          <a:latin typeface="Times New Roman" pitchFamily="18" charset="0"/>
                          <a:cs typeface="Times New Roman" pitchFamily="18" charset="0"/>
                        </a:rPr>
                        <a:t> </a:t>
                      </a:r>
                      <a:r>
                        <a:rPr lang="kk-KZ" sz="1400">
                          <a:latin typeface="Times New Roman" pitchFamily="18" charset="0"/>
                          <a:cs typeface="Times New Roman" pitchFamily="18" charset="0"/>
                        </a:rPr>
                        <a:t>Кеңес: Мектеп жасына дейiнгi балалардың дыбыстық сөз мәдениеттiн қалыптастыруда жаңашыл әдіс- тәсілдер, оқыту түрлерін қолдану</a:t>
                      </a:r>
                      <a:endParaRPr lang="ru-RU" sz="1400">
                        <a:latin typeface="Times New Roman" pitchFamily="18" charset="0"/>
                        <a:ea typeface="Calibri"/>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ақпан</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dirty="0">
                          <a:latin typeface="Times New Roman" pitchFamily="18" charset="0"/>
                          <a:cs typeface="Times New Roman" pitchFamily="18" charset="0"/>
                        </a:rPr>
                        <a:t>Б.Н.Иманова</a:t>
                      </a:r>
                      <a:endParaRPr lang="ru-RU" sz="1400" b="1" i="1" dirty="0">
                        <a:latin typeface="Times New Roman" pitchFamily="18" charset="0"/>
                        <a:ea typeface="Times New Roman"/>
                        <a:cs typeface="Times New Roman" pitchFamily="18" charset="0"/>
                      </a:endParaRPr>
                    </a:p>
                  </a:txBody>
                  <a:tcPr marL="58285" marR="58285" marT="0" marB="0"/>
                </a:tc>
              </a:tr>
              <a:tr h="300655">
                <a:tc>
                  <a:txBody>
                    <a:bodyPr/>
                    <a:lstStyle/>
                    <a:p>
                      <a:pPr>
                        <a:lnSpc>
                          <a:spcPct val="115000"/>
                        </a:lnSpc>
                        <a:spcAft>
                          <a:spcPts val="0"/>
                        </a:spcAft>
                      </a:pPr>
                      <a:r>
                        <a:rPr lang="kk-KZ" sz="1400">
                          <a:latin typeface="Times New Roman" pitchFamily="18" charset="0"/>
                          <a:cs typeface="Times New Roman" pitchFamily="18" charset="0"/>
                        </a:rPr>
                        <a:t>10</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Кеңес: Ойын ойнап, тіл дамытамыз</a:t>
                      </a:r>
                      <a:endParaRPr lang="ru-RU" sz="1400">
                        <a:latin typeface="Times New Roman" pitchFamily="18" charset="0"/>
                        <a:ea typeface="Calibri"/>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наурыз</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dirty="0">
                          <a:latin typeface="Times New Roman" pitchFamily="18" charset="0"/>
                          <a:cs typeface="Times New Roman" pitchFamily="18" charset="0"/>
                        </a:rPr>
                        <a:t>Л.А.Сыздыкова</a:t>
                      </a:r>
                      <a:endParaRPr lang="ru-RU" sz="1400" dirty="0">
                        <a:latin typeface="Times New Roman" pitchFamily="18" charset="0"/>
                        <a:ea typeface="Times New Roman"/>
                        <a:cs typeface="Times New Roman" pitchFamily="18" charset="0"/>
                      </a:endParaRPr>
                    </a:p>
                  </a:txBody>
                  <a:tcPr marL="58285" marR="58285" marT="0" marB="0"/>
                </a:tc>
              </a:tr>
              <a:tr h="510651">
                <a:tc>
                  <a:txBody>
                    <a:bodyPr/>
                    <a:lstStyle/>
                    <a:p>
                      <a:pPr>
                        <a:lnSpc>
                          <a:spcPct val="115000"/>
                        </a:lnSpc>
                        <a:spcAft>
                          <a:spcPts val="0"/>
                        </a:spcAft>
                      </a:pPr>
                      <a:r>
                        <a:rPr lang="kk-KZ" sz="1400">
                          <a:latin typeface="Times New Roman" pitchFamily="18" charset="0"/>
                          <a:cs typeface="Times New Roman" pitchFamily="18" charset="0"/>
                        </a:rPr>
                        <a:t>11</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Bef>
                          <a:spcPts val="1200"/>
                        </a:spcBef>
                        <a:spcAft>
                          <a:spcPts val="0"/>
                        </a:spcAft>
                      </a:pPr>
                      <a:r>
                        <a:rPr lang="kk-KZ" sz="1400">
                          <a:latin typeface="Times New Roman" pitchFamily="18" charset="0"/>
                          <a:cs typeface="Times New Roman" pitchFamily="18" charset="0"/>
                        </a:rPr>
                        <a:t>Жас мамандардың жеке сұрақтары бойынша кеңес</a:t>
                      </a:r>
                      <a:endParaRPr lang="ru-RU" sz="1400" b="1">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a:latin typeface="Times New Roman" pitchFamily="18" charset="0"/>
                          <a:cs typeface="Times New Roman" pitchFamily="18" charset="0"/>
                        </a:rPr>
                        <a:t>Жыл бойы</a:t>
                      </a:r>
                      <a:endParaRPr lang="ru-RU" sz="1400">
                        <a:latin typeface="Times New Roman" pitchFamily="18" charset="0"/>
                        <a:ea typeface="Times New Roman"/>
                        <a:cs typeface="Times New Roman" pitchFamily="18" charset="0"/>
                      </a:endParaRPr>
                    </a:p>
                  </a:txBody>
                  <a:tcPr marL="58285" marR="58285" marT="0" marB="0"/>
                </a:tc>
                <a:tc>
                  <a:txBody>
                    <a:bodyPr/>
                    <a:lstStyle/>
                    <a:p>
                      <a:pPr>
                        <a:lnSpc>
                          <a:spcPct val="115000"/>
                        </a:lnSpc>
                        <a:spcAft>
                          <a:spcPts val="0"/>
                        </a:spcAft>
                      </a:pPr>
                      <a:r>
                        <a:rPr lang="kk-KZ" sz="1400" dirty="0">
                          <a:latin typeface="Times New Roman" pitchFamily="18" charset="0"/>
                          <a:cs typeface="Times New Roman" pitchFamily="18" charset="0"/>
                        </a:rPr>
                        <a:t>Әдіскер А.Қ.Оразбаева</a:t>
                      </a:r>
                      <a:endParaRPr lang="ru-RU" sz="1400" dirty="0">
                        <a:latin typeface="Times New Roman" pitchFamily="18" charset="0"/>
                        <a:ea typeface="Times New Roman"/>
                        <a:cs typeface="Times New Roman" pitchFamily="18" charset="0"/>
                      </a:endParaRPr>
                    </a:p>
                  </a:txBody>
                  <a:tcPr marL="58285" marR="58285" marT="0" marB="0"/>
                </a:tc>
              </a:tr>
            </a:tbl>
          </a:graphicData>
        </a:graphic>
      </p:graphicFrame>
    </p:spTree>
    <p:extLst>
      <p:ext uri="{BB962C8B-B14F-4D97-AF65-F5344CB8AC3E}">
        <p14:creationId xmlns="" xmlns:p14="http://schemas.microsoft.com/office/powerpoint/2010/main" val="2166862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2771800" y="0"/>
            <a:ext cx="3744416" cy="9079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altLang="ru-RU" sz="2800" b="0" i="0" u="none" strike="noStrike" cap="none" normalizeH="0" baseline="0" dirty="0" smtClean="0">
                <a:ln>
                  <a:noFill/>
                </a:ln>
                <a:solidFill>
                  <a:schemeClr val="tx1"/>
                </a:solidFill>
                <a:effectLst/>
                <a:latin typeface="Times New Roman" panose="02020603050405020304" pitchFamily="18" charset="0"/>
                <a:ea typeface="Times New Roman" pitchFamily="18" charset="0"/>
                <a:cs typeface="Times New Roman" panose="02020603050405020304" pitchFamily="18" charset="0"/>
              </a:rPr>
              <a:t> Тәрбиешілерге кеңес</a:t>
            </a:r>
            <a:endPar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nvGraphicFramePr>
        <p:xfrm>
          <a:off x="0" y="548680"/>
          <a:ext cx="9144000" cy="6360232"/>
        </p:xfrm>
        <a:graphic>
          <a:graphicData uri="http://schemas.openxmlformats.org/drawingml/2006/table">
            <a:tbl>
              <a:tblPr>
                <a:tableStyleId>{284E427A-3D55-4303-BF80-6455036E1DE7}</a:tableStyleId>
              </a:tblPr>
              <a:tblGrid>
                <a:gridCol w="467544"/>
                <a:gridCol w="3168352"/>
                <a:gridCol w="1080120"/>
                <a:gridCol w="1910821"/>
                <a:gridCol w="2517163"/>
              </a:tblGrid>
              <a:tr h="214708">
                <a:tc>
                  <a:txBody>
                    <a:bodyPr/>
                    <a:lstStyle/>
                    <a:p>
                      <a:pPr algn="ctr">
                        <a:lnSpc>
                          <a:spcPct val="115000"/>
                        </a:lnSpc>
                        <a:spcAft>
                          <a:spcPts val="0"/>
                        </a:spcAft>
                      </a:pPr>
                      <a:r>
                        <a:rPr lang="ru-RU" sz="1400" dirty="0">
                          <a:latin typeface="Times New Roman" pitchFamily="18" charset="0"/>
                          <a:cs typeface="Times New Roman" pitchFamily="18" charset="0"/>
                        </a:rPr>
                        <a:t>№</a:t>
                      </a:r>
                      <a:endParaRPr lang="ru-RU" sz="1400" dirty="0">
                        <a:latin typeface="Times New Roman" pitchFamily="18" charset="0"/>
                        <a:ea typeface="Times New Roman"/>
                        <a:cs typeface="Times New Roman" pitchFamily="18" charset="0"/>
                      </a:endParaRPr>
                    </a:p>
                  </a:txBody>
                  <a:tcPr marL="47681" marR="47681" marT="0" marB="0"/>
                </a:tc>
                <a:tc>
                  <a:txBody>
                    <a:bodyPr/>
                    <a:lstStyle/>
                    <a:p>
                      <a:pPr algn="ctr">
                        <a:lnSpc>
                          <a:spcPct val="115000"/>
                        </a:lnSpc>
                        <a:spcAft>
                          <a:spcPts val="0"/>
                        </a:spcAft>
                      </a:pPr>
                      <a:r>
                        <a:rPr lang="ru-RU" sz="1400" kern="0" dirty="0">
                          <a:latin typeface="Times New Roman" pitchFamily="18" charset="0"/>
                          <a:cs typeface="Times New Roman" pitchFamily="18" charset="0"/>
                        </a:rPr>
                        <a:t>Т</a:t>
                      </a:r>
                      <a:r>
                        <a:rPr lang="kk-KZ" sz="1400" kern="0" dirty="0">
                          <a:latin typeface="Times New Roman" pitchFamily="18" charset="0"/>
                          <a:cs typeface="Times New Roman" pitchFamily="18" charset="0"/>
                        </a:rPr>
                        <a:t>ақырыптары</a:t>
                      </a:r>
                      <a:endParaRPr lang="ru-RU" sz="1400" b="1" kern="0" dirty="0">
                        <a:latin typeface="Times New Roman" pitchFamily="18" charset="0"/>
                        <a:ea typeface="Times New Roman"/>
                        <a:cs typeface="Times New Roman" pitchFamily="18" charset="0"/>
                      </a:endParaRPr>
                    </a:p>
                  </a:txBody>
                  <a:tcPr marL="47681" marR="47681" marT="0" marB="0"/>
                </a:tc>
                <a:tc>
                  <a:txBody>
                    <a:bodyPr/>
                    <a:lstStyle/>
                    <a:p>
                      <a:pPr algn="ctr">
                        <a:lnSpc>
                          <a:spcPct val="115000"/>
                        </a:lnSpc>
                        <a:spcAft>
                          <a:spcPts val="0"/>
                        </a:spcAft>
                      </a:pPr>
                      <a:r>
                        <a:rPr lang="ru-RU" sz="1400">
                          <a:latin typeface="Times New Roman" pitchFamily="18" charset="0"/>
                          <a:cs typeface="Times New Roman" pitchFamily="18" charset="0"/>
                        </a:rPr>
                        <a:t>М</a:t>
                      </a:r>
                      <a:r>
                        <a:rPr lang="kk-KZ" sz="1400">
                          <a:latin typeface="Times New Roman" pitchFamily="18" charset="0"/>
                          <a:cs typeface="Times New Roman" pitchFamily="18" charset="0"/>
                        </a:rPr>
                        <a:t>ерзімі</a:t>
                      </a:r>
                      <a:endParaRPr lang="ru-RU" sz="1400">
                        <a:latin typeface="Times New Roman" pitchFamily="18" charset="0"/>
                        <a:ea typeface="Times New Roman"/>
                        <a:cs typeface="Times New Roman" pitchFamily="18" charset="0"/>
                      </a:endParaRPr>
                    </a:p>
                  </a:txBody>
                  <a:tcPr marL="47681" marR="47681" marT="0" marB="0"/>
                </a:tc>
                <a:tc>
                  <a:txBody>
                    <a:bodyPr/>
                    <a:lstStyle/>
                    <a:p>
                      <a:pPr algn="ctr">
                        <a:lnSpc>
                          <a:spcPct val="115000"/>
                        </a:lnSpc>
                        <a:spcAft>
                          <a:spcPts val="0"/>
                        </a:spcAft>
                      </a:pPr>
                      <a:r>
                        <a:rPr lang="ru-RU" sz="1400">
                          <a:latin typeface="Times New Roman" pitchFamily="18" charset="0"/>
                          <a:cs typeface="Times New Roman" pitchFamily="18" charset="0"/>
                        </a:rPr>
                        <a:t>Ж</a:t>
                      </a:r>
                      <a:r>
                        <a:rPr lang="kk-KZ" sz="1400">
                          <a:latin typeface="Times New Roman" pitchFamily="18" charset="0"/>
                          <a:cs typeface="Times New Roman" pitchFamily="18" charset="0"/>
                        </a:rPr>
                        <a:t>ауаптылар</a:t>
                      </a:r>
                      <a:endParaRPr lang="ru-RU" sz="1400">
                        <a:latin typeface="Times New Roman" pitchFamily="18" charset="0"/>
                        <a:ea typeface="Times New Roman"/>
                        <a:cs typeface="Times New Roman" pitchFamily="18" charset="0"/>
                      </a:endParaRPr>
                    </a:p>
                  </a:txBody>
                  <a:tcPr marL="47681" marR="47681" marT="0" marB="0"/>
                </a:tc>
                <a:tc>
                  <a:txBody>
                    <a:bodyPr/>
                    <a:lstStyle/>
                    <a:p>
                      <a:pPr algn="ctr">
                        <a:lnSpc>
                          <a:spcPct val="115000"/>
                        </a:lnSpc>
                        <a:spcAft>
                          <a:spcPts val="0"/>
                        </a:spcAft>
                      </a:pPr>
                      <a:r>
                        <a:rPr lang="kk-KZ" sz="1400">
                          <a:latin typeface="Times New Roman" pitchFamily="18" charset="0"/>
                          <a:cs typeface="Times New Roman" pitchFamily="18" charset="0"/>
                        </a:rPr>
                        <a:t>Ескерту </a:t>
                      </a:r>
                      <a:endParaRPr lang="ru-RU" sz="1400">
                        <a:latin typeface="Times New Roman" pitchFamily="18" charset="0"/>
                        <a:ea typeface="Times New Roman"/>
                        <a:cs typeface="Times New Roman" pitchFamily="18" charset="0"/>
                      </a:endParaRPr>
                    </a:p>
                  </a:txBody>
                  <a:tcPr marL="47681" marR="47681" marT="0" marB="0"/>
                </a:tc>
              </a:tr>
              <a:tr h="858835">
                <a:tc>
                  <a:txBody>
                    <a:bodyPr/>
                    <a:lstStyle/>
                    <a:p>
                      <a:pPr>
                        <a:lnSpc>
                          <a:spcPct val="115000"/>
                        </a:lnSpc>
                        <a:spcAft>
                          <a:spcPts val="0"/>
                        </a:spcAft>
                      </a:pPr>
                      <a:r>
                        <a:rPr lang="ru-RU" sz="1400">
                          <a:latin typeface="Times New Roman" pitchFamily="18" charset="0"/>
                          <a:cs typeface="Times New Roman" pitchFamily="18" charset="0"/>
                        </a:rPr>
                        <a:t>1.</a:t>
                      </a:r>
                      <a:endParaRPr lang="ru-RU" sz="1400">
                        <a:latin typeface="Times New Roman" pitchFamily="18" charset="0"/>
                        <a:ea typeface="Times New Roman"/>
                        <a:cs typeface="Times New Roman" pitchFamily="18" charset="0"/>
                      </a:endParaRPr>
                    </a:p>
                  </a:txBody>
                  <a:tcPr marL="47681" marR="47681" marT="0" marB="0"/>
                </a:tc>
                <a:tc>
                  <a:txBody>
                    <a:bodyPr/>
                    <a:lstStyle/>
                    <a:p>
                      <a:pPr algn="just">
                        <a:lnSpc>
                          <a:spcPct val="115000"/>
                        </a:lnSpc>
                        <a:spcAft>
                          <a:spcPts val="0"/>
                        </a:spcAft>
                      </a:pPr>
                      <a:r>
                        <a:rPr lang="kk-KZ" sz="1400" dirty="0">
                          <a:latin typeface="Times New Roman" pitchFamily="18" charset="0"/>
                          <a:cs typeface="Times New Roman" pitchFamily="18" charset="0"/>
                        </a:rPr>
                        <a:t>ОЖ жоспарына сәйкес сабақ кестесін бекіту, тақырыптық жоспардың сәйкестігін талдау.</a:t>
                      </a:r>
                      <a:endParaRPr lang="ru-RU" sz="1400" dirty="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қыркүйек</a:t>
                      </a:r>
                      <a:endParaRPr lang="ru-RU" sz="1400" dirty="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А.Қ. Оразбаева</a:t>
                      </a:r>
                      <a:endParaRPr lang="ru-RU" sz="1400" dirty="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Оқу тәрбие бағдарламаларын оқып үйрену, енгізу және тәжірибеден өткізу</a:t>
                      </a:r>
                      <a:endParaRPr lang="ru-RU" sz="1400">
                        <a:latin typeface="Times New Roman" pitchFamily="18" charset="0"/>
                        <a:ea typeface="Times New Roman"/>
                        <a:cs typeface="Times New Roman" pitchFamily="18" charset="0"/>
                      </a:endParaRPr>
                    </a:p>
                  </a:txBody>
                  <a:tcPr marL="47681" marR="47681" marT="0" marB="0"/>
                </a:tc>
              </a:tr>
              <a:tr h="1071598">
                <a:tc>
                  <a:txBody>
                    <a:bodyPr/>
                    <a:lstStyle/>
                    <a:p>
                      <a:pPr>
                        <a:lnSpc>
                          <a:spcPct val="115000"/>
                        </a:lnSpc>
                        <a:spcAft>
                          <a:spcPts val="0"/>
                        </a:spcAft>
                      </a:pPr>
                      <a:r>
                        <a:rPr lang="kk-KZ" sz="1400">
                          <a:latin typeface="Times New Roman" pitchFamily="18" charset="0"/>
                          <a:cs typeface="Times New Roman" pitchFamily="18" charset="0"/>
                        </a:rPr>
                        <a:t>2.</a:t>
                      </a:r>
                      <a:endParaRPr lang="ru-RU" sz="1400">
                        <a:latin typeface="Times New Roman" pitchFamily="18" charset="0"/>
                        <a:ea typeface="Times New Roman"/>
                        <a:cs typeface="Times New Roman" pitchFamily="18" charset="0"/>
                      </a:endParaRPr>
                    </a:p>
                  </a:txBody>
                  <a:tcPr marL="47681" marR="47681" marT="0" marB="0"/>
                </a:tc>
                <a:tc>
                  <a:txBody>
                    <a:bodyPr/>
                    <a:lstStyle/>
                    <a:p>
                      <a:pPr algn="just">
                        <a:lnSpc>
                          <a:spcPct val="115000"/>
                        </a:lnSpc>
                        <a:spcAft>
                          <a:spcPts val="0"/>
                        </a:spcAft>
                      </a:pPr>
                      <a:r>
                        <a:rPr lang="kk-KZ" sz="1400" dirty="0">
                          <a:latin typeface="Times New Roman" pitchFamily="18" charset="0"/>
                          <a:cs typeface="Times New Roman" pitchFamily="18" charset="0"/>
                        </a:rPr>
                        <a:t>Балаларды  пихологиялық-педагогикалық бейімдеу.</a:t>
                      </a:r>
                      <a:endParaRPr lang="ru-RU" sz="1400" dirty="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қазан</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 Педагог-психолог, дәрігер</a:t>
                      </a:r>
                      <a:endParaRPr lang="ru-RU" sz="1400" dirty="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 Бейімделу кезеңінде ата-аналар мен педагогтардың жұмысын ұйымдастыру бойынша мамандардың кеңесі</a:t>
                      </a:r>
                      <a:endParaRPr lang="ru-RU" sz="1400" dirty="0">
                        <a:latin typeface="Times New Roman" pitchFamily="18" charset="0"/>
                        <a:ea typeface="Times New Roman"/>
                        <a:cs typeface="Times New Roman" pitchFamily="18" charset="0"/>
                      </a:endParaRPr>
                    </a:p>
                  </a:txBody>
                  <a:tcPr marL="47681" marR="47681" marT="0" marB="0"/>
                </a:tc>
              </a:tr>
              <a:tr h="653462">
                <a:tc>
                  <a:txBody>
                    <a:bodyPr/>
                    <a:lstStyle/>
                    <a:p>
                      <a:pPr>
                        <a:lnSpc>
                          <a:spcPct val="115000"/>
                        </a:lnSpc>
                      </a:pPr>
                      <a:endParaRPr lang="ru-RU" sz="1400">
                        <a:latin typeface="Times New Roman" pitchFamily="18" charset="0"/>
                        <a:cs typeface="Times New Roman" pitchFamily="18" charset="0"/>
                      </a:endParaRPr>
                    </a:p>
                  </a:txBody>
                  <a:tcPr marL="47681" marR="47681" marT="0" marB="0"/>
                </a:tc>
                <a:tc>
                  <a:txBody>
                    <a:bodyPr/>
                    <a:lstStyle/>
                    <a:p>
                      <a:pPr algn="just">
                        <a:lnSpc>
                          <a:spcPct val="115000"/>
                        </a:lnSpc>
                        <a:spcAft>
                          <a:spcPts val="0"/>
                        </a:spcAft>
                      </a:pPr>
                      <a:r>
                        <a:rPr lang="kk-KZ" sz="1400">
                          <a:latin typeface="Times New Roman" pitchFamily="18" charset="0"/>
                          <a:cs typeface="Times New Roman" pitchFamily="18" charset="0"/>
                        </a:rPr>
                        <a:t>«Мнемотехника» - бала тілінің белсенділік құралы.</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қараша</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Оразбаева А.Қ.</a:t>
                      </a:r>
                      <a:endParaRPr lang="ru-RU" sz="1400" dirty="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smtClean="0">
                          <a:latin typeface="Times New Roman" pitchFamily="18" charset="0"/>
                          <a:ea typeface="+mn-ea"/>
                          <a:cs typeface="Times New Roman" pitchFamily="18" charset="0"/>
                        </a:rPr>
                        <a:t>Шебер- сынып</a:t>
                      </a:r>
                      <a:endParaRPr lang="ru-RU" sz="1400" dirty="0">
                        <a:latin typeface="Times New Roman" pitchFamily="18" charset="0"/>
                        <a:ea typeface="Times New Roman"/>
                        <a:cs typeface="Times New Roman" pitchFamily="18" charset="0"/>
                      </a:endParaRPr>
                    </a:p>
                  </a:txBody>
                  <a:tcPr marL="47681" marR="47681" marT="0" marB="0"/>
                </a:tc>
              </a:tr>
              <a:tr h="411758">
                <a:tc>
                  <a:txBody>
                    <a:bodyPr/>
                    <a:lstStyle/>
                    <a:p>
                      <a:pPr>
                        <a:lnSpc>
                          <a:spcPct val="115000"/>
                        </a:lnSpc>
                        <a:spcAft>
                          <a:spcPts val="0"/>
                        </a:spcAft>
                      </a:pPr>
                      <a:r>
                        <a:rPr lang="ru-RU" sz="1400">
                          <a:latin typeface="Times New Roman" pitchFamily="18" charset="0"/>
                          <a:cs typeface="Times New Roman" pitchFamily="18" charset="0"/>
                        </a:rPr>
                        <a:t>3.</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kumimoji="0" lang="kk-KZ" sz="1400" kern="1200" dirty="0" smtClean="0">
                          <a:solidFill>
                            <a:schemeClr val="dk1"/>
                          </a:solidFill>
                          <a:latin typeface="Times New Roman" pitchFamily="18" charset="0"/>
                          <a:ea typeface="+mn-ea"/>
                          <a:cs typeface="Times New Roman" pitchFamily="18" charset="0"/>
                        </a:rPr>
                        <a:t>Қамырпластиканы қолдану арқылы бала тілін дамыту</a:t>
                      </a:r>
                      <a:endParaRPr lang="ru-RU" sz="1400" dirty="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қараша</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Джунусбекова Г.Р.</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smtClean="0">
                          <a:latin typeface="Times New Roman" pitchFamily="18" charset="0"/>
                          <a:ea typeface="+mn-ea"/>
                          <a:cs typeface="Times New Roman" pitchFamily="18" charset="0"/>
                        </a:rPr>
                        <a:t>Шебер</a:t>
                      </a:r>
                      <a:r>
                        <a:rPr lang="kk-KZ" sz="1400" baseline="0" dirty="0" smtClean="0">
                          <a:latin typeface="Times New Roman" pitchFamily="18" charset="0"/>
                          <a:ea typeface="+mn-ea"/>
                          <a:cs typeface="Times New Roman" pitchFamily="18" charset="0"/>
                        </a:rPr>
                        <a:t> -сынып</a:t>
                      </a:r>
                      <a:endParaRPr lang="ru-RU" sz="1400" dirty="0">
                        <a:latin typeface="Times New Roman" pitchFamily="18" charset="0"/>
                        <a:ea typeface="Times New Roman"/>
                        <a:cs typeface="Times New Roman" pitchFamily="18" charset="0"/>
                      </a:endParaRPr>
                    </a:p>
                  </a:txBody>
                  <a:tcPr marL="47681" marR="47681" marT="0" marB="0"/>
                </a:tc>
              </a:tr>
              <a:tr h="411758">
                <a:tc>
                  <a:txBody>
                    <a:bodyPr/>
                    <a:lstStyle/>
                    <a:p>
                      <a:pPr>
                        <a:lnSpc>
                          <a:spcPct val="115000"/>
                        </a:lnSpc>
                        <a:spcAft>
                          <a:spcPts val="0"/>
                        </a:spcAft>
                      </a:pPr>
                      <a:r>
                        <a:rPr lang="ru-RU" sz="1400">
                          <a:latin typeface="Times New Roman" pitchFamily="18" charset="0"/>
                          <a:cs typeface="Times New Roman" pitchFamily="18" charset="0"/>
                        </a:rPr>
                        <a:t>4.</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ТРИЗ ойындары тіл дамыту құралы ретінде</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қаңтар</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Шокумова А.М.</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семинарда сөйлеу</a:t>
                      </a:r>
                      <a:endParaRPr lang="ru-RU" sz="1400" dirty="0">
                        <a:latin typeface="Times New Roman" pitchFamily="18" charset="0"/>
                        <a:ea typeface="Times New Roman"/>
                        <a:cs typeface="Times New Roman" pitchFamily="18" charset="0"/>
                      </a:endParaRPr>
                    </a:p>
                  </a:txBody>
                  <a:tcPr marL="47681" marR="47681" marT="0" marB="0"/>
                </a:tc>
              </a:tr>
              <a:tr h="411758">
                <a:tc>
                  <a:txBody>
                    <a:bodyPr/>
                    <a:lstStyle/>
                    <a:p>
                      <a:pPr>
                        <a:lnSpc>
                          <a:spcPct val="115000"/>
                        </a:lnSpc>
                        <a:spcAft>
                          <a:spcPts val="0"/>
                        </a:spcAft>
                      </a:pPr>
                      <a:r>
                        <a:rPr lang="ru-RU" sz="1400">
                          <a:latin typeface="Times New Roman" pitchFamily="18" charset="0"/>
                          <a:cs typeface="Times New Roman" pitchFamily="18" charset="0"/>
                        </a:rPr>
                        <a:t>5.</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Бала тілін дамытуда  халық ауыз әдебиетінің тиімділігі</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ақпан</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Жусупова М.Д.</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кеңес</a:t>
                      </a:r>
                      <a:endParaRPr lang="ru-RU" sz="1400" dirty="0">
                        <a:latin typeface="Times New Roman" pitchFamily="18" charset="0"/>
                        <a:ea typeface="Times New Roman"/>
                        <a:cs typeface="Times New Roman" pitchFamily="18" charset="0"/>
                      </a:endParaRPr>
                    </a:p>
                  </a:txBody>
                  <a:tcPr marL="47681" marR="47681" marT="0" marB="0"/>
                </a:tc>
              </a:tr>
              <a:tr h="617637">
                <a:tc>
                  <a:txBody>
                    <a:bodyPr/>
                    <a:lstStyle/>
                    <a:p>
                      <a:pPr>
                        <a:lnSpc>
                          <a:spcPct val="115000"/>
                        </a:lnSpc>
                        <a:spcAft>
                          <a:spcPts val="0"/>
                        </a:spcAft>
                      </a:pP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6.</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«Фонематикалық есту қабілеттерін дамыту ойындары»</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наурыз</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Ашимова Б.К.</a:t>
                      </a:r>
                      <a:endParaRPr lang="ru-RU" sz="1400">
                        <a:latin typeface="Times New Roman" pitchFamily="18" charset="0"/>
                        <a:cs typeface="Times New Roman" pitchFamily="18" charset="0"/>
                      </a:endParaRPr>
                    </a:p>
                    <a:p>
                      <a:pPr>
                        <a:lnSpc>
                          <a:spcPct val="115000"/>
                        </a:lnSpc>
                        <a:spcAft>
                          <a:spcPts val="0"/>
                        </a:spcAft>
                      </a:pPr>
                      <a:r>
                        <a:rPr lang="kk-KZ" sz="1400">
                          <a:latin typeface="Times New Roman" pitchFamily="18" charset="0"/>
                          <a:cs typeface="Times New Roman" pitchFamily="18" charset="0"/>
                        </a:rPr>
                        <a:t>Асаинова Г.Х.</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dirty="0">
                          <a:latin typeface="Times New Roman" pitchFamily="18" charset="0"/>
                          <a:cs typeface="Times New Roman" pitchFamily="18" charset="0"/>
                        </a:rPr>
                        <a:t>Шығармашылық шеберлік</a:t>
                      </a:r>
                      <a:endParaRPr lang="ru-RU" sz="1400" dirty="0">
                        <a:latin typeface="Times New Roman" pitchFamily="18" charset="0"/>
                        <a:ea typeface="Times New Roman"/>
                        <a:cs typeface="Times New Roman" pitchFamily="18" charset="0"/>
                      </a:endParaRPr>
                    </a:p>
                  </a:txBody>
                  <a:tcPr marL="47681" marR="47681" marT="0" marB="0"/>
                </a:tc>
              </a:tr>
              <a:tr h="411758">
                <a:tc>
                  <a:txBody>
                    <a:bodyPr/>
                    <a:lstStyle/>
                    <a:p>
                      <a:pPr>
                        <a:lnSpc>
                          <a:spcPct val="115000"/>
                        </a:lnSpc>
                        <a:spcAft>
                          <a:spcPts val="0"/>
                        </a:spcAft>
                      </a:pPr>
                      <a:r>
                        <a:rPr lang="ru-RU" sz="1400">
                          <a:latin typeface="Times New Roman" pitchFamily="18" charset="0"/>
                          <a:cs typeface="Times New Roman" pitchFamily="18" charset="0"/>
                        </a:rPr>
                        <a:t>7.</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Жоба технологиясы- тіл дамыту құралы</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Сәуір</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Идрисова Қ.Г.</a:t>
                      </a:r>
                      <a:endParaRPr lang="ru-RU" sz="1400">
                        <a:latin typeface="Times New Roman" pitchFamily="18" charset="0"/>
                        <a:ea typeface="Times New Roman"/>
                        <a:cs typeface="Times New Roman" pitchFamily="18" charset="0"/>
                      </a:endParaRPr>
                    </a:p>
                  </a:txBody>
                  <a:tcPr marL="47681" marR="47681" marT="0" marB="0"/>
                </a:tc>
                <a:tc>
                  <a:txBody>
                    <a:bodyPr/>
                    <a:lstStyle/>
                    <a:p>
                      <a:pPr>
                        <a:lnSpc>
                          <a:spcPct val="115000"/>
                        </a:lnSpc>
                        <a:spcAft>
                          <a:spcPts val="0"/>
                        </a:spcAft>
                      </a:pPr>
                      <a:r>
                        <a:rPr lang="ru-RU" sz="1400" dirty="0">
                          <a:latin typeface="Times New Roman" pitchFamily="18" charset="0"/>
                          <a:cs typeface="Times New Roman" pitchFamily="18" charset="0"/>
                        </a:rPr>
                        <a:t>К</a:t>
                      </a:r>
                      <a:r>
                        <a:rPr lang="kk-KZ" sz="1400" dirty="0">
                          <a:latin typeface="Times New Roman" pitchFamily="18" charset="0"/>
                          <a:cs typeface="Times New Roman" pitchFamily="18" charset="0"/>
                        </a:rPr>
                        <a:t>еңес</a:t>
                      </a:r>
                      <a:endParaRPr lang="ru-RU" sz="1400" dirty="0">
                        <a:latin typeface="Times New Roman" pitchFamily="18" charset="0"/>
                        <a:ea typeface="Times New Roman"/>
                        <a:cs typeface="Times New Roman" pitchFamily="18" charset="0"/>
                      </a:endParaRPr>
                    </a:p>
                  </a:txBody>
                  <a:tcPr marL="47681" marR="47681" marT="0" marB="0"/>
                </a:tc>
              </a:tr>
              <a:tr h="1029394">
                <a:tc>
                  <a:txBody>
                    <a:bodyPr/>
                    <a:lstStyle/>
                    <a:p>
                      <a:pPr>
                        <a:lnSpc>
                          <a:spcPct val="115000"/>
                        </a:lnSpc>
                        <a:spcAft>
                          <a:spcPts val="0"/>
                        </a:spcAft>
                      </a:pPr>
                      <a:r>
                        <a:rPr lang="ru-RU" sz="1400">
                          <a:latin typeface="Times New Roman" pitchFamily="18" charset="0"/>
                          <a:cs typeface="Times New Roman" pitchFamily="18" charset="0"/>
                        </a:rPr>
                        <a:t>8.</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ru-RU" sz="1400">
                          <a:latin typeface="Times New Roman" pitchFamily="18" charset="0"/>
                          <a:cs typeface="Times New Roman" pitchFamily="18" charset="0"/>
                        </a:rPr>
                        <a:t> Мектеп жасына дейінгі балалардың дамуына мониторинг жүргізу бойынша әдістемелік ұсынымдар</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Қыркүйек</a:t>
                      </a:r>
                      <a:endParaRPr lang="ru-RU" sz="1400">
                        <a:latin typeface="Times New Roman" pitchFamily="18" charset="0"/>
                        <a:cs typeface="Times New Roman" pitchFamily="18" charset="0"/>
                      </a:endParaRPr>
                    </a:p>
                    <a:p>
                      <a:pPr>
                        <a:lnSpc>
                          <a:spcPct val="115000"/>
                        </a:lnSpc>
                        <a:spcAft>
                          <a:spcPts val="0"/>
                        </a:spcAft>
                      </a:pPr>
                      <a:r>
                        <a:rPr lang="ru-RU" sz="1400">
                          <a:latin typeface="Times New Roman" pitchFamily="18" charset="0"/>
                          <a:cs typeface="Times New Roman" pitchFamily="18" charset="0"/>
                        </a:rPr>
                        <a:t>Ма</a:t>
                      </a:r>
                      <a:r>
                        <a:rPr lang="kk-KZ" sz="1400">
                          <a:latin typeface="Times New Roman" pitchFamily="18" charset="0"/>
                          <a:cs typeface="Times New Roman" pitchFamily="18" charset="0"/>
                        </a:rPr>
                        <a:t>мыр</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kk-KZ" sz="1400">
                          <a:latin typeface="Times New Roman" pitchFamily="18" charset="0"/>
                          <a:cs typeface="Times New Roman" pitchFamily="18" charset="0"/>
                        </a:rPr>
                        <a:t>А.Қ. Оразбаева</a:t>
                      </a:r>
                      <a:endParaRPr lang="ru-RU" sz="1400">
                        <a:latin typeface="Times New Roman" pitchFamily="18" charset="0"/>
                        <a:cs typeface="Times New Roman" pitchFamily="18" charset="0"/>
                      </a:endParaRPr>
                    </a:p>
                    <a:p>
                      <a:pPr>
                        <a:lnSpc>
                          <a:spcPct val="115000"/>
                        </a:lnSpc>
                        <a:spcAft>
                          <a:spcPts val="0"/>
                        </a:spcAft>
                      </a:pPr>
                      <a:r>
                        <a:rPr lang="kk-KZ" sz="1400">
                          <a:latin typeface="Times New Roman" pitchFamily="18" charset="0"/>
                          <a:cs typeface="Times New Roman" pitchFamily="18" charset="0"/>
                        </a:rPr>
                        <a:t>Қ.Қ. Тасболатова</a:t>
                      </a:r>
                      <a:endParaRPr lang="ru-RU" sz="1400">
                        <a:latin typeface="Times New Roman" pitchFamily="18" charset="0"/>
                        <a:cs typeface="Times New Roman" pitchFamily="18" charset="0"/>
                      </a:endParaRPr>
                    </a:p>
                    <a:p>
                      <a:pPr>
                        <a:lnSpc>
                          <a:spcPct val="115000"/>
                        </a:lnSpc>
                        <a:spcAft>
                          <a:spcPts val="0"/>
                        </a:spcAft>
                      </a:pPr>
                      <a:r>
                        <a:rPr lang="kk-KZ" sz="1400">
                          <a:latin typeface="Times New Roman" pitchFamily="18" charset="0"/>
                          <a:cs typeface="Times New Roman" pitchFamily="18" charset="0"/>
                        </a:rPr>
                        <a:t>Г.Х.Асаинова</a:t>
                      </a:r>
                      <a:endParaRPr lang="ru-RU" sz="1400">
                        <a:latin typeface="Times New Roman" pitchFamily="18" charset="0"/>
                        <a:ea typeface="Calibri"/>
                        <a:cs typeface="Times New Roman" pitchFamily="18" charset="0"/>
                      </a:endParaRPr>
                    </a:p>
                  </a:txBody>
                  <a:tcPr marL="47681" marR="47681" marT="0" marB="0"/>
                </a:tc>
                <a:tc>
                  <a:txBody>
                    <a:bodyPr/>
                    <a:lstStyle/>
                    <a:p>
                      <a:pPr>
                        <a:lnSpc>
                          <a:spcPct val="115000"/>
                        </a:lnSpc>
                        <a:spcAft>
                          <a:spcPts val="0"/>
                        </a:spcAft>
                      </a:pPr>
                      <a:r>
                        <a:rPr lang="ru-RU" sz="1400" dirty="0">
                          <a:latin typeface="Times New Roman" pitchFamily="18" charset="0"/>
                          <a:cs typeface="Times New Roman" pitchFamily="18" charset="0"/>
                        </a:rPr>
                        <a:t>Анкет</a:t>
                      </a:r>
                      <a:r>
                        <a:rPr lang="kk-KZ" sz="1400" dirty="0">
                          <a:latin typeface="Times New Roman" pitchFamily="18" charset="0"/>
                          <a:cs typeface="Times New Roman" pitchFamily="18" charset="0"/>
                        </a:rPr>
                        <a:t>алау.</a:t>
                      </a:r>
                      <a:endParaRPr lang="ru-RU" sz="1400" dirty="0">
                        <a:latin typeface="Times New Roman" pitchFamily="18" charset="0"/>
                        <a:cs typeface="Times New Roman" pitchFamily="18" charset="0"/>
                      </a:endParaRPr>
                    </a:p>
                    <a:p>
                      <a:pPr>
                        <a:lnSpc>
                          <a:spcPct val="115000"/>
                        </a:lnSpc>
                        <a:spcAft>
                          <a:spcPts val="0"/>
                        </a:spcAft>
                      </a:pPr>
                      <a:r>
                        <a:rPr lang="ru-RU" sz="1400" dirty="0">
                          <a:latin typeface="Times New Roman" pitchFamily="18" charset="0"/>
                          <a:cs typeface="Times New Roman" pitchFamily="18" charset="0"/>
                        </a:rPr>
                        <a:t>Мониторинг</a:t>
                      </a:r>
                      <a:endParaRPr lang="ru-RU" sz="1400" dirty="0">
                        <a:latin typeface="Times New Roman" pitchFamily="18" charset="0"/>
                        <a:ea typeface="Calibri"/>
                        <a:cs typeface="Times New Roman" pitchFamily="18" charset="0"/>
                      </a:endParaRPr>
                    </a:p>
                  </a:txBody>
                  <a:tcPr marL="47681" marR="47681" marT="0" marB="0"/>
                </a:tc>
              </a:tr>
            </a:tbl>
          </a:graphicData>
        </a:graphic>
      </p:graphicFrame>
    </p:spTree>
    <p:extLst>
      <p:ext uri="{BB962C8B-B14F-4D97-AF65-F5344CB8AC3E}">
        <p14:creationId xmlns="" xmlns:p14="http://schemas.microsoft.com/office/powerpoint/2010/main" val="3924235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404664"/>
          <a:ext cx="9144001" cy="6453335"/>
        </p:xfrm>
        <a:graphic>
          <a:graphicData uri="http://schemas.openxmlformats.org/drawingml/2006/table">
            <a:tbl>
              <a:tblPr>
                <a:tableStyleId>{284E427A-3D55-4303-BF80-6455036E1DE7}</a:tableStyleId>
              </a:tblPr>
              <a:tblGrid>
                <a:gridCol w="516333"/>
                <a:gridCol w="2706203"/>
                <a:gridCol w="1540817"/>
                <a:gridCol w="4380648"/>
              </a:tblGrid>
              <a:tr h="806666">
                <a:tc>
                  <a:txBody>
                    <a:bodyPr/>
                    <a:lstStyle/>
                    <a:p>
                      <a:pPr>
                        <a:lnSpc>
                          <a:spcPct val="115000"/>
                        </a:lnSpc>
                        <a:spcAft>
                          <a:spcPts val="0"/>
                        </a:spcAft>
                      </a:pPr>
                      <a:r>
                        <a:rPr lang="kk-KZ" sz="1800" dirty="0">
                          <a:latin typeface="Times New Roman" pitchFamily="18" charset="0"/>
                          <a:cs typeface="Times New Roman" pitchFamily="18" charset="0"/>
                        </a:rPr>
                        <a:t>№п/п</a:t>
                      </a:r>
                      <a:endParaRPr lang="ru-RU" sz="1800" dirty="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dirty="0">
                          <a:latin typeface="Times New Roman" pitchFamily="18" charset="0"/>
                          <a:cs typeface="Times New Roman" pitchFamily="18" charset="0"/>
                        </a:rPr>
                        <a:t>Пәні</a:t>
                      </a:r>
                      <a:endParaRPr lang="ru-RU" sz="1800" dirty="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dirty="0">
                          <a:latin typeface="Times New Roman" pitchFamily="18" charset="0"/>
                          <a:cs typeface="Times New Roman" pitchFamily="18" charset="0"/>
                        </a:rPr>
                        <a:t>мерзімі</a:t>
                      </a:r>
                      <a:endParaRPr lang="ru-RU" sz="1800" dirty="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a:latin typeface="Times New Roman" pitchFamily="18" charset="0"/>
                          <a:cs typeface="Times New Roman" pitchFamily="18" charset="0"/>
                        </a:rPr>
                        <a:t>Педагог, тәрбиешінің аты-жөні</a:t>
                      </a:r>
                      <a:endParaRPr lang="ru-RU" sz="1800">
                        <a:latin typeface="Times New Roman" pitchFamily="18" charset="0"/>
                        <a:ea typeface="Times New Roman"/>
                        <a:cs typeface="Times New Roman" pitchFamily="18" charset="0"/>
                      </a:endParaRPr>
                    </a:p>
                  </a:txBody>
                  <a:tcPr marL="65412" marR="65412" marT="0" marB="0"/>
                </a:tc>
              </a:tr>
              <a:tr h="2016667">
                <a:tc>
                  <a:txBody>
                    <a:bodyPr/>
                    <a:lstStyle/>
                    <a:p>
                      <a:pPr>
                        <a:lnSpc>
                          <a:spcPct val="115000"/>
                        </a:lnSpc>
                        <a:spcAft>
                          <a:spcPts val="0"/>
                        </a:spcAft>
                      </a:pPr>
                      <a:r>
                        <a:rPr lang="kk-KZ" sz="1800">
                          <a:latin typeface="Times New Roman" pitchFamily="18" charset="0"/>
                          <a:cs typeface="Times New Roman" pitchFamily="18" charset="0"/>
                        </a:rPr>
                        <a:t>1.</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dirty="0">
                          <a:latin typeface="Times New Roman" pitchFamily="18" charset="0"/>
                          <a:cs typeface="Times New Roman" pitchFamily="18" charset="0"/>
                        </a:rPr>
                        <a:t>Өз білімін жетілдіру тақырыптыры бойынша ашық оқу қызметі, ата-аналармен жұмыс, ойын </a:t>
                      </a:r>
                      <a:r>
                        <a:rPr lang="kk-KZ" sz="1800" dirty="0" smtClean="0">
                          <a:latin typeface="Times New Roman" pitchFamily="18" charset="0"/>
                          <a:cs typeface="Times New Roman" pitchFamily="18" charset="0"/>
                        </a:rPr>
                        <a:t>–сауық (аттестациядан</a:t>
                      </a:r>
                      <a:r>
                        <a:rPr lang="kk-KZ" sz="1800" baseline="0" dirty="0" smtClean="0">
                          <a:latin typeface="Times New Roman" pitchFamily="18" charset="0"/>
                          <a:cs typeface="Times New Roman" pitchFamily="18" charset="0"/>
                        </a:rPr>
                        <a:t> өтетін педагогтар)</a:t>
                      </a:r>
                      <a:endParaRPr lang="ru-RU" sz="1800" dirty="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a:latin typeface="Times New Roman" pitchFamily="18" charset="0"/>
                          <a:cs typeface="Times New Roman" pitchFamily="18" charset="0"/>
                        </a:rPr>
                        <a:t>Қазан  4апта</a:t>
                      </a:r>
                      <a:endParaRPr lang="ru-RU" sz="1800">
                        <a:latin typeface="Times New Roman" pitchFamily="18" charset="0"/>
                        <a:cs typeface="Times New Roman" pitchFamily="18" charset="0"/>
                      </a:endParaRPr>
                    </a:p>
                    <a:p>
                      <a:pPr>
                        <a:lnSpc>
                          <a:spcPct val="115000"/>
                        </a:lnSpc>
                        <a:spcAft>
                          <a:spcPts val="0"/>
                        </a:spcAft>
                      </a:pPr>
                      <a:r>
                        <a:rPr lang="kk-KZ" sz="1800">
                          <a:latin typeface="Times New Roman" pitchFamily="18" charset="0"/>
                          <a:cs typeface="Times New Roman" pitchFamily="18" charset="0"/>
                        </a:rPr>
                        <a:t>Қаңтар 2 апта</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dirty="0">
                          <a:latin typeface="Times New Roman" pitchFamily="18" charset="0"/>
                          <a:cs typeface="Times New Roman" pitchFamily="18" charset="0"/>
                        </a:rPr>
                        <a:t>Асаинова Г.Х., Утепова Ж.М</a:t>
                      </a:r>
                      <a:endParaRPr lang="ru-RU" sz="1800" dirty="0">
                        <a:latin typeface="Times New Roman" pitchFamily="18" charset="0"/>
                        <a:ea typeface="Times New Roman"/>
                        <a:cs typeface="Times New Roman" pitchFamily="18" charset="0"/>
                      </a:endParaRPr>
                    </a:p>
                  </a:txBody>
                  <a:tcPr marL="65412" marR="65412" marT="0" marB="0"/>
                </a:tc>
              </a:tr>
              <a:tr h="1613335">
                <a:tc>
                  <a:txBody>
                    <a:bodyPr/>
                    <a:lstStyle/>
                    <a:p>
                      <a:pPr>
                        <a:lnSpc>
                          <a:spcPct val="115000"/>
                        </a:lnSpc>
                        <a:spcAft>
                          <a:spcPts val="0"/>
                        </a:spcAft>
                      </a:pPr>
                      <a:r>
                        <a:rPr lang="kk-KZ" sz="1800">
                          <a:latin typeface="Times New Roman" pitchFamily="18" charset="0"/>
                          <a:cs typeface="Times New Roman" pitchFamily="18" charset="0"/>
                        </a:rPr>
                        <a:t>2.</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a:latin typeface="Times New Roman" pitchFamily="18" charset="0"/>
                          <a:cs typeface="Times New Roman" pitchFamily="18" charset="0"/>
                        </a:rPr>
                        <a:t>Шебер- сынып (серуен, ойын әрекеті  күннің екінші жартысында)</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a:latin typeface="Times New Roman" pitchFamily="18" charset="0"/>
                          <a:cs typeface="Times New Roman" pitchFamily="18" charset="0"/>
                        </a:rPr>
                        <a:t>Қараша 2апта</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dirty="0">
                          <a:latin typeface="Times New Roman" pitchFamily="18" charset="0"/>
                          <a:cs typeface="Times New Roman" pitchFamily="18" charset="0"/>
                        </a:rPr>
                        <a:t>Иманова Б.Н., Шокумова А.М., </a:t>
                      </a:r>
                      <a:endParaRPr lang="ru-RU" sz="1800" dirty="0">
                        <a:latin typeface="Times New Roman" pitchFamily="18" charset="0"/>
                        <a:cs typeface="Times New Roman" pitchFamily="18" charset="0"/>
                      </a:endParaRPr>
                    </a:p>
                    <a:p>
                      <a:pPr>
                        <a:lnSpc>
                          <a:spcPct val="115000"/>
                        </a:lnSpc>
                        <a:spcAft>
                          <a:spcPts val="0"/>
                        </a:spcAft>
                      </a:pPr>
                      <a:r>
                        <a:rPr lang="kk-KZ" sz="1800" dirty="0">
                          <a:latin typeface="Times New Roman" pitchFamily="18" charset="0"/>
                          <a:cs typeface="Times New Roman" pitchFamily="18" charset="0"/>
                        </a:rPr>
                        <a:t>Идрисова Қ.Ғ.,Сағынтаева Х.Ж.</a:t>
                      </a:r>
                      <a:endParaRPr lang="ru-RU" sz="1800" dirty="0">
                        <a:latin typeface="Times New Roman" pitchFamily="18" charset="0"/>
                        <a:cs typeface="Times New Roman" pitchFamily="18" charset="0"/>
                      </a:endParaRPr>
                    </a:p>
                    <a:p>
                      <a:pPr>
                        <a:lnSpc>
                          <a:spcPct val="115000"/>
                        </a:lnSpc>
                        <a:spcAft>
                          <a:spcPts val="0"/>
                        </a:spcAft>
                      </a:pPr>
                      <a:r>
                        <a:rPr lang="kk-KZ" sz="1800" dirty="0">
                          <a:latin typeface="Times New Roman" pitchFamily="18" charset="0"/>
                          <a:cs typeface="Times New Roman" pitchFamily="18" charset="0"/>
                        </a:rPr>
                        <a:t>Хызырхан З., Маханова Г.М. </a:t>
                      </a:r>
                      <a:endParaRPr lang="ru-RU" sz="1800" dirty="0">
                        <a:latin typeface="Times New Roman" pitchFamily="18" charset="0"/>
                        <a:cs typeface="Times New Roman" pitchFamily="18" charset="0"/>
                      </a:endParaRPr>
                    </a:p>
                    <a:p>
                      <a:pPr>
                        <a:lnSpc>
                          <a:spcPct val="115000"/>
                        </a:lnSpc>
                        <a:spcAft>
                          <a:spcPts val="0"/>
                        </a:spcAft>
                      </a:pPr>
                      <a:r>
                        <a:rPr lang="kk-KZ" sz="1800" dirty="0">
                          <a:latin typeface="Times New Roman" pitchFamily="18" charset="0"/>
                          <a:cs typeface="Times New Roman" pitchFamily="18" charset="0"/>
                        </a:rPr>
                        <a:t>Джунусбекова Г.Р.</a:t>
                      </a:r>
                      <a:endParaRPr lang="ru-RU" sz="1800" dirty="0">
                        <a:latin typeface="Times New Roman" pitchFamily="18" charset="0"/>
                        <a:ea typeface="Times New Roman"/>
                        <a:cs typeface="Times New Roman" pitchFamily="18" charset="0"/>
                      </a:endParaRPr>
                    </a:p>
                  </a:txBody>
                  <a:tcPr marL="65412" marR="65412" marT="0" marB="0"/>
                </a:tc>
              </a:tr>
              <a:tr h="2016667">
                <a:tc>
                  <a:txBody>
                    <a:bodyPr/>
                    <a:lstStyle/>
                    <a:p>
                      <a:pPr>
                        <a:lnSpc>
                          <a:spcPct val="115000"/>
                        </a:lnSpc>
                        <a:spcAft>
                          <a:spcPts val="0"/>
                        </a:spcAft>
                      </a:pPr>
                      <a:r>
                        <a:rPr lang="kk-KZ" sz="1800">
                          <a:latin typeface="Times New Roman" pitchFamily="18" charset="0"/>
                          <a:cs typeface="Times New Roman" pitchFamily="18" charset="0"/>
                        </a:rPr>
                        <a:t>7</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a:latin typeface="Times New Roman" pitchFamily="18" charset="0"/>
                          <a:cs typeface="Times New Roman" pitchFamily="18" charset="0"/>
                        </a:rPr>
                        <a:t>Шебер –сынып (оқу қызметі, өз білімін жетілдіру тақырыбы бойынша) </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a:latin typeface="Times New Roman" pitchFamily="18" charset="0"/>
                          <a:cs typeface="Times New Roman" pitchFamily="18" charset="0"/>
                        </a:rPr>
                        <a:t>Қаңтар 2 апта</a:t>
                      </a:r>
                      <a:endParaRPr lang="ru-RU" sz="1800">
                        <a:latin typeface="Times New Roman" pitchFamily="18" charset="0"/>
                        <a:ea typeface="Times New Roman"/>
                        <a:cs typeface="Times New Roman" pitchFamily="18" charset="0"/>
                      </a:endParaRPr>
                    </a:p>
                  </a:txBody>
                  <a:tcPr marL="65412" marR="65412" marT="0" marB="0"/>
                </a:tc>
                <a:tc>
                  <a:txBody>
                    <a:bodyPr/>
                    <a:lstStyle/>
                    <a:p>
                      <a:pPr>
                        <a:lnSpc>
                          <a:spcPct val="115000"/>
                        </a:lnSpc>
                        <a:spcAft>
                          <a:spcPts val="0"/>
                        </a:spcAft>
                      </a:pPr>
                      <a:r>
                        <a:rPr lang="kk-KZ" sz="1800" dirty="0">
                          <a:latin typeface="Times New Roman" pitchFamily="18" charset="0"/>
                          <a:cs typeface="Times New Roman" pitchFamily="18" charset="0"/>
                        </a:rPr>
                        <a:t>Есентаева Ж.Қ. Тасимова Н.Қ.</a:t>
                      </a:r>
                      <a:endParaRPr lang="ru-RU" sz="1800" dirty="0">
                        <a:latin typeface="Times New Roman" pitchFamily="18" charset="0"/>
                        <a:cs typeface="Times New Roman" pitchFamily="18" charset="0"/>
                      </a:endParaRPr>
                    </a:p>
                    <a:p>
                      <a:pPr>
                        <a:lnSpc>
                          <a:spcPct val="115000"/>
                        </a:lnSpc>
                        <a:spcAft>
                          <a:spcPts val="0"/>
                        </a:spcAft>
                      </a:pPr>
                      <a:r>
                        <a:rPr lang="kk-KZ" sz="1800" dirty="0">
                          <a:latin typeface="Times New Roman" pitchFamily="18" charset="0"/>
                          <a:cs typeface="Times New Roman" pitchFamily="18" charset="0"/>
                        </a:rPr>
                        <a:t>Бабатаева Ж.Ж.,Машкенова К.С.,</a:t>
                      </a:r>
                      <a:endParaRPr lang="ru-RU" sz="1800" dirty="0">
                        <a:latin typeface="Times New Roman" pitchFamily="18" charset="0"/>
                        <a:cs typeface="Times New Roman" pitchFamily="18" charset="0"/>
                      </a:endParaRPr>
                    </a:p>
                    <a:p>
                      <a:pPr>
                        <a:lnSpc>
                          <a:spcPct val="115000"/>
                        </a:lnSpc>
                        <a:spcAft>
                          <a:spcPts val="0"/>
                        </a:spcAft>
                      </a:pPr>
                      <a:r>
                        <a:rPr lang="kk-KZ" sz="1800" dirty="0">
                          <a:latin typeface="Times New Roman" pitchFamily="18" charset="0"/>
                          <a:cs typeface="Times New Roman" pitchFamily="18" charset="0"/>
                        </a:rPr>
                        <a:t>Зайнышева А.Ж. Тасболатова Қ.Қ, Сыздыкова Л.А., Ж., Ашимова Б.К.</a:t>
                      </a:r>
                      <a:endParaRPr lang="ru-RU" sz="1800" dirty="0">
                        <a:latin typeface="Times New Roman" pitchFamily="18" charset="0"/>
                        <a:cs typeface="Times New Roman" pitchFamily="18" charset="0"/>
                      </a:endParaRPr>
                    </a:p>
                    <a:p>
                      <a:pPr>
                        <a:lnSpc>
                          <a:spcPct val="115000"/>
                        </a:lnSpc>
                        <a:spcAft>
                          <a:spcPts val="0"/>
                        </a:spcAft>
                      </a:pPr>
                      <a:r>
                        <a:rPr lang="kk-KZ" sz="1800" dirty="0">
                          <a:latin typeface="Times New Roman" pitchFamily="18" charset="0"/>
                          <a:cs typeface="Times New Roman" pitchFamily="18" charset="0"/>
                        </a:rPr>
                        <a:t>Досумова Г.Б.</a:t>
                      </a:r>
                      <a:endParaRPr lang="ru-RU" sz="1800" dirty="0">
                        <a:latin typeface="Times New Roman" pitchFamily="18" charset="0"/>
                        <a:ea typeface="Times New Roman"/>
                        <a:cs typeface="Times New Roman" pitchFamily="18" charset="0"/>
                      </a:endParaRPr>
                    </a:p>
                  </a:txBody>
                  <a:tcPr marL="65412" marR="65412" marT="0" marB="0"/>
                </a:tc>
              </a:tr>
            </a:tbl>
          </a:graphicData>
        </a:graphic>
      </p:graphicFrame>
      <p:sp>
        <p:nvSpPr>
          <p:cNvPr id="60417" name="Rectangle 1"/>
          <p:cNvSpPr>
            <a:spLocks noChangeArrowheads="1"/>
          </p:cNvSpPr>
          <p:nvPr/>
        </p:nvSpPr>
        <p:spPr bwMode="auto">
          <a:xfrm>
            <a:off x="1068125" y="28545"/>
            <a:ext cx="7007752"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1.4.Ашық оқу қызметтері, әдістемелік апта, шебер- сынып</a:t>
            </a:r>
            <a:endParaRPr kumimoji="0" lang="kk-KZ"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1" y="332656"/>
          <a:ext cx="9144001" cy="6535847"/>
        </p:xfrm>
        <a:graphic>
          <a:graphicData uri="http://schemas.openxmlformats.org/drawingml/2006/table">
            <a:tbl>
              <a:tblPr>
                <a:tableStyleId>{284E427A-3D55-4303-BF80-6455036E1DE7}</a:tableStyleId>
              </a:tblPr>
              <a:tblGrid>
                <a:gridCol w="523356"/>
                <a:gridCol w="5416796"/>
                <a:gridCol w="1152128"/>
                <a:gridCol w="2051721"/>
              </a:tblGrid>
              <a:tr h="145326">
                <a:tc>
                  <a:txBody>
                    <a:bodyPr/>
                    <a:lstStyle/>
                    <a:p>
                      <a:pPr algn="ctr">
                        <a:lnSpc>
                          <a:spcPct val="115000"/>
                        </a:lnSpc>
                        <a:spcAft>
                          <a:spcPts val="0"/>
                        </a:spcAft>
                      </a:pPr>
                      <a:r>
                        <a:rPr lang="kk-KZ" sz="1300" dirty="0">
                          <a:latin typeface="Times New Roman" pitchFamily="18" charset="0"/>
                          <a:cs typeface="Times New Roman" pitchFamily="18" charset="0"/>
                        </a:rPr>
                        <a:t>№ </a:t>
                      </a:r>
                      <a:endParaRPr lang="ru-RU" sz="1300" dirty="0">
                        <a:latin typeface="Times New Roman" pitchFamily="18" charset="0"/>
                        <a:ea typeface="Times New Roman"/>
                        <a:cs typeface="Times New Roman" pitchFamily="18" charset="0"/>
                      </a:endParaRPr>
                    </a:p>
                  </a:txBody>
                  <a:tcPr marL="47329" marR="47329" marT="0" marB="0"/>
                </a:tc>
                <a:tc>
                  <a:txBody>
                    <a:bodyPr/>
                    <a:lstStyle/>
                    <a:p>
                      <a:pPr algn="ctr">
                        <a:lnSpc>
                          <a:spcPct val="115000"/>
                        </a:lnSpc>
                        <a:spcAft>
                          <a:spcPts val="0"/>
                        </a:spcAft>
                      </a:pPr>
                      <a:r>
                        <a:rPr lang="kk-KZ" sz="1300" dirty="0">
                          <a:latin typeface="Times New Roman" pitchFamily="18" charset="0"/>
                          <a:cs typeface="Times New Roman" pitchFamily="18" charset="0"/>
                        </a:rPr>
                        <a:t>Жұмыс мазмұны</a:t>
                      </a:r>
                      <a:endParaRPr lang="ru-RU" sz="1300" dirty="0">
                        <a:latin typeface="Times New Roman" pitchFamily="18" charset="0"/>
                        <a:ea typeface="Times New Roman"/>
                        <a:cs typeface="Times New Roman" pitchFamily="18" charset="0"/>
                      </a:endParaRPr>
                    </a:p>
                  </a:txBody>
                  <a:tcPr marL="47329" marR="47329" marT="0" marB="0"/>
                </a:tc>
                <a:tc>
                  <a:txBody>
                    <a:bodyPr/>
                    <a:lstStyle/>
                    <a:p>
                      <a:pPr algn="ctr">
                        <a:lnSpc>
                          <a:spcPct val="115000"/>
                        </a:lnSpc>
                        <a:spcAft>
                          <a:spcPts val="0"/>
                        </a:spcAft>
                      </a:pPr>
                      <a:r>
                        <a:rPr lang="kk-KZ" sz="1300">
                          <a:latin typeface="Times New Roman" pitchFamily="18" charset="0"/>
                          <a:cs typeface="Times New Roman" pitchFamily="18" charset="0"/>
                        </a:rPr>
                        <a:t>Мерзімі</a:t>
                      </a:r>
                      <a:endParaRPr lang="ru-RU" sz="1300">
                        <a:latin typeface="Times New Roman" pitchFamily="18" charset="0"/>
                        <a:ea typeface="Times New Roman"/>
                        <a:cs typeface="Times New Roman" pitchFamily="18" charset="0"/>
                      </a:endParaRPr>
                    </a:p>
                  </a:txBody>
                  <a:tcPr marL="47329" marR="47329" marT="0" marB="0"/>
                </a:tc>
                <a:tc>
                  <a:txBody>
                    <a:bodyPr/>
                    <a:lstStyle/>
                    <a:p>
                      <a:pPr algn="ctr">
                        <a:lnSpc>
                          <a:spcPct val="115000"/>
                        </a:lnSpc>
                        <a:spcAft>
                          <a:spcPts val="0"/>
                        </a:spcAft>
                      </a:pPr>
                      <a:r>
                        <a:rPr lang="kk-KZ" sz="1300">
                          <a:latin typeface="Times New Roman" pitchFamily="18" charset="0"/>
                          <a:cs typeface="Times New Roman" pitchFamily="18" charset="0"/>
                        </a:rPr>
                        <a:t>Жауптылар</a:t>
                      </a:r>
                      <a:endParaRPr lang="ru-RU" sz="1300">
                        <a:latin typeface="Times New Roman" pitchFamily="18" charset="0"/>
                        <a:ea typeface="Times New Roman"/>
                        <a:cs typeface="Times New Roman" pitchFamily="18" charset="0"/>
                      </a:endParaRPr>
                    </a:p>
                  </a:txBody>
                  <a:tcPr marL="47329" marR="47329" marT="0" marB="0"/>
                </a:tc>
              </a:tr>
              <a:tr h="6308009">
                <a:tc>
                  <a:txBody>
                    <a:bodyPr/>
                    <a:lstStyle/>
                    <a:p>
                      <a:pPr algn="ctr">
                        <a:lnSpc>
                          <a:spcPct val="115000"/>
                        </a:lnSpc>
                        <a:spcAft>
                          <a:spcPts val="0"/>
                        </a:spcAft>
                      </a:pPr>
                      <a:r>
                        <a:rPr lang="kk-KZ" sz="1300">
                          <a:latin typeface="Times New Roman" pitchFamily="18" charset="0"/>
                          <a:cs typeface="Times New Roman" pitchFamily="18" charset="0"/>
                        </a:rPr>
                        <a:t>1</a:t>
                      </a:r>
                      <a:endParaRPr lang="ru-RU" sz="1300">
                        <a:latin typeface="Times New Roman" pitchFamily="18" charset="0"/>
                        <a:ea typeface="Times New Roman"/>
                        <a:cs typeface="Times New Roman" pitchFamily="18" charset="0"/>
                      </a:endParaRPr>
                    </a:p>
                  </a:txBody>
                  <a:tcPr marL="47329" marR="47329" marT="0" marB="0"/>
                </a:tc>
                <a:tc>
                  <a:txBody>
                    <a:bodyPr/>
                    <a:lstStyle/>
                    <a:p>
                      <a:pPr>
                        <a:lnSpc>
                          <a:spcPct val="115000"/>
                        </a:lnSpc>
                        <a:spcAft>
                          <a:spcPts val="0"/>
                        </a:spcAft>
                      </a:pPr>
                      <a:r>
                        <a:rPr lang="kk-KZ" sz="1300" dirty="0">
                          <a:latin typeface="Times New Roman" pitchFamily="18" charset="0"/>
                          <a:cs typeface="Times New Roman" pitchFamily="18" charset="0"/>
                        </a:rPr>
                        <a:t>Логопед- мұғалім:</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 Асаинова Г.Х. іс-тәжірибесін зерделеу, талдау: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1.Ашық оқу қызметінен көрініс</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2.«Маман» журналындағы мақала</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3.Тәрбиешілерге арналған кеңестер.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4. Авторлық жұмысын аудандық, облыстық семинарда көрсету, тұсаукесер жасау.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5.Жұмыс тәжірибесін жариялау. (интернет)</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6.Семинарларға қатысу</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Орыс тілі мұғалім.:</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Ашимова Б.К.</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1.Педагогикалық кеңесте сөйлеу.</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2. «Коммуникация» білім беру саласы бойынша диагностикалық құралдарды құрастыру.</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4. Авторлық жұмысын аудандық, облыстық семинарда көрсету, тұсаукесер жасау.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5. Журналға мақала шығару.</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6. Семинарларға қатысу.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Тәрбиеші:</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Утепова Ж.М. іс-тәжірибесін зерделеу, талдау: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1.Ашық оқу қызметінен көрініс</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2.«Маман» журналындағы мақала</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3.Тәрбиешілерге арналған кеңестер.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4. Авторлық жұмысын аудандық, облыстық семинарда көрсету, тұсаукесер жасау. </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5.Жұмыс тәжірибесін жариялау. (интернет)</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6.Семинарларға қатысу</a:t>
                      </a:r>
                      <a:endParaRPr lang="ru-RU" sz="1300" dirty="0">
                        <a:latin typeface="Times New Roman" pitchFamily="18" charset="0"/>
                        <a:ea typeface="Times New Roman"/>
                        <a:cs typeface="Times New Roman" pitchFamily="18" charset="0"/>
                      </a:endParaRPr>
                    </a:p>
                  </a:txBody>
                  <a:tcPr marL="47329" marR="47329" marT="0" marB="0"/>
                </a:tc>
                <a:tc>
                  <a:txBody>
                    <a:bodyPr/>
                    <a:lstStyle/>
                    <a:p>
                      <a:pPr algn="ctr">
                        <a:lnSpc>
                          <a:spcPct val="115000"/>
                        </a:lnSpc>
                        <a:spcAft>
                          <a:spcPts val="0"/>
                        </a:spcAft>
                      </a:pPr>
                      <a:endParaRPr lang="kk-KZ" sz="1300" dirty="0">
                        <a:latin typeface="Times New Roman" pitchFamily="18" charset="0"/>
                        <a:cs typeface="Times New Roman" pitchFamily="18" charset="0"/>
                      </a:endParaRPr>
                    </a:p>
                    <a:p>
                      <a:pPr algn="ctr">
                        <a:lnSpc>
                          <a:spcPct val="115000"/>
                        </a:lnSpc>
                        <a:spcAft>
                          <a:spcPts val="0"/>
                        </a:spcAft>
                      </a:pPr>
                      <a:r>
                        <a:rPr lang="kk-KZ" sz="1300" dirty="0">
                          <a:latin typeface="Times New Roman" pitchFamily="18" charset="0"/>
                          <a:cs typeface="Times New Roman" pitchFamily="18" charset="0"/>
                        </a:rPr>
                        <a:t>Жыл бойы</a:t>
                      </a:r>
                      <a:endParaRPr lang="ru-RU" sz="1300" dirty="0">
                        <a:latin typeface="Times New Roman" pitchFamily="18" charset="0"/>
                        <a:ea typeface="Times New Roman"/>
                        <a:cs typeface="Times New Roman" pitchFamily="18" charset="0"/>
                      </a:endParaRPr>
                    </a:p>
                  </a:txBody>
                  <a:tcPr marL="47329" marR="47329" marT="0" marB="0"/>
                </a:tc>
                <a:tc>
                  <a:txBody>
                    <a:bodyPr/>
                    <a:lstStyle/>
                    <a:p>
                      <a:pPr algn="ctr">
                        <a:lnSpc>
                          <a:spcPct val="115000"/>
                        </a:lnSpc>
                        <a:spcAft>
                          <a:spcPts val="0"/>
                        </a:spcAft>
                      </a:pPr>
                      <a:r>
                        <a:rPr lang="kk-KZ" sz="1300" dirty="0" smtClean="0">
                          <a:latin typeface="Times New Roman" pitchFamily="18" charset="0"/>
                          <a:cs typeface="Times New Roman" pitchFamily="18" charset="0"/>
                        </a:rPr>
                        <a:t>Асаинова </a:t>
                      </a:r>
                      <a:r>
                        <a:rPr lang="kk-KZ" sz="1300" dirty="0">
                          <a:latin typeface="Times New Roman" pitchFamily="18" charset="0"/>
                          <a:cs typeface="Times New Roman" pitchFamily="18" charset="0"/>
                        </a:rPr>
                        <a:t>Г.Х.</a:t>
                      </a:r>
                      <a:endParaRPr lang="ru-RU" sz="1300" dirty="0">
                        <a:latin typeface="Times New Roman" pitchFamily="18" charset="0"/>
                        <a:cs typeface="Times New Roman" pitchFamily="18" charset="0"/>
                      </a:endParaRPr>
                    </a:p>
                    <a:p>
                      <a:pPr>
                        <a:lnSpc>
                          <a:spcPct val="115000"/>
                        </a:lnSpc>
                        <a:spcAft>
                          <a:spcPts val="0"/>
                        </a:spcAft>
                      </a:pPr>
                      <a:r>
                        <a:rPr lang="kk-KZ" sz="1300" dirty="0">
                          <a:latin typeface="Times New Roman" pitchFamily="18" charset="0"/>
                          <a:cs typeface="Times New Roman" pitchFamily="18" charset="0"/>
                        </a:rPr>
                        <a:t>      </a:t>
                      </a:r>
                      <a:r>
                        <a:rPr lang="kk-KZ" sz="1300" dirty="0" smtClean="0">
                          <a:latin typeface="Times New Roman" pitchFamily="18" charset="0"/>
                          <a:cs typeface="Times New Roman" pitchFamily="18" charset="0"/>
                        </a:rPr>
                        <a:t>          Ашимова </a:t>
                      </a:r>
                      <a:r>
                        <a:rPr lang="kk-KZ" sz="1300" dirty="0">
                          <a:latin typeface="Times New Roman" pitchFamily="18" charset="0"/>
                          <a:cs typeface="Times New Roman" pitchFamily="18" charset="0"/>
                        </a:rPr>
                        <a:t>Б.К</a:t>
                      </a:r>
                      <a:r>
                        <a:rPr lang="kk-KZ" sz="1300" dirty="0" smtClean="0">
                          <a:latin typeface="Times New Roman" pitchFamily="18" charset="0"/>
                          <a:cs typeface="Times New Roman" pitchFamily="18" charset="0"/>
                        </a:rPr>
                        <a:t>.</a:t>
                      </a: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endParaRPr lang="kk-KZ" sz="1300" dirty="0" smtClean="0">
                        <a:latin typeface="Times New Roman" pitchFamily="18" charset="0"/>
                        <a:cs typeface="Times New Roman" pitchFamily="18" charset="0"/>
                      </a:endParaRPr>
                    </a:p>
                    <a:p>
                      <a:pPr>
                        <a:lnSpc>
                          <a:spcPct val="115000"/>
                        </a:lnSpc>
                        <a:spcAft>
                          <a:spcPts val="0"/>
                        </a:spcAft>
                      </a:pPr>
                      <a:r>
                        <a:rPr lang="kk-KZ" sz="1300" dirty="0" smtClean="0">
                          <a:latin typeface="Times New Roman" pitchFamily="18" charset="0"/>
                          <a:cs typeface="Times New Roman" pitchFamily="18" charset="0"/>
                        </a:rPr>
                        <a:t>              Утепова Ж.М.</a:t>
                      </a:r>
                    </a:p>
                    <a:p>
                      <a:pPr>
                        <a:lnSpc>
                          <a:spcPct val="115000"/>
                        </a:lnSpc>
                        <a:spcAft>
                          <a:spcPts val="0"/>
                        </a:spcAft>
                      </a:pPr>
                      <a:endParaRPr lang="ru-RU" sz="1300" dirty="0">
                        <a:latin typeface="Times New Roman" pitchFamily="18" charset="0"/>
                        <a:ea typeface="Times New Roman"/>
                        <a:cs typeface="Times New Roman" pitchFamily="18" charset="0"/>
                      </a:endParaRPr>
                    </a:p>
                  </a:txBody>
                  <a:tcPr marL="47329" marR="47329" marT="0" marB="0"/>
                </a:tc>
              </a:tr>
            </a:tbl>
          </a:graphicData>
        </a:graphic>
      </p:graphicFrame>
      <p:sp>
        <p:nvSpPr>
          <p:cNvPr id="31745" name="Rectangle 1"/>
          <p:cNvSpPr>
            <a:spLocks noChangeArrowheads="1"/>
          </p:cNvSpPr>
          <p:nvPr/>
        </p:nvSpPr>
        <p:spPr bwMode="auto">
          <a:xfrm>
            <a:off x="2373546" y="74711"/>
            <a:ext cx="4396909"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1.5. Озық тәжірибені зерттеу, жинақтау және тарату</a:t>
            </a:r>
            <a:endParaRPr kumimoji="0" lang="kk-KZ" sz="1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14340944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0" y="692696"/>
          <a:ext cx="9144000" cy="5785826"/>
        </p:xfrm>
        <a:graphic>
          <a:graphicData uri="http://schemas.openxmlformats.org/drawingml/2006/table">
            <a:tbl>
              <a:tblPr>
                <a:tableStyleId>{284E427A-3D55-4303-BF80-6455036E1DE7}</a:tableStyleId>
              </a:tblPr>
              <a:tblGrid>
                <a:gridCol w="510176"/>
                <a:gridCol w="4061346"/>
                <a:gridCol w="2286239"/>
                <a:gridCol w="2286239"/>
              </a:tblGrid>
              <a:tr h="648072">
                <a:tc>
                  <a:txBody>
                    <a:bodyPr/>
                    <a:lstStyle/>
                    <a:p>
                      <a:pPr>
                        <a:spcAft>
                          <a:spcPts val="0"/>
                        </a:spcAft>
                      </a:pPr>
                      <a:r>
                        <a:rPr lang="kk-KZ" sz="2400" dirty="0">
                          <a:latin typeface="Times New Roman" pitchFamily="18" charset="0"/>
                          <a:cs typeface="Times New Roman" pitchFamily="18" charset="0"/>
                        </a:rPr>
                        <a:t>№</a:t>
                      </a:r>
                      <a:endParaRPr lang="ru-RU" sz="2400" dirty="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Тақырыбы</a:t>
                      </a:r>
                      <a:endParaRPr lang="ru-RU" sz="2400" dirty="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мерзімі</a:t>
                      </a:r>
                      <a:endParaRPr lang="ru-RU" sz="2400" dirty="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a:latin typeface="Times New Roman" pitchFamily="18" charset="0"/>
                          <a:cs typeface="Times New Roman" pitchFamily="18" charset="0"/>
                        </a:rPr>
                        <a:t>жауапты</a:t>
                      </a:r>
                      <a:endParaRPr lang="ru-RU" sz="2400">
                        <a:latin typeface="Times New Roman" pitchFamily="18" charset="0"/>
                        <a:ea typeface="Times New Roman"/>
                        <a:cs typeface="Times New Roman" pitchFamily="18" charset="0"/>
                      </a:endParaRPr>
                    </a:p>
                  </a:txBody>
                  <a:tcPr marL="68580" marR="68580" marT="0" marB="0"/>
                </a:tc>
              </a:tr>
              <a:tr h="2055101">
                <a:tc>
                  <a:txBody>
                    <a:bodyPr/>
                    <a:lstStyle/>
                    <a:p>
                      <a:pPr>
                        <a:spcAft>
                          <a:spcPts val="0"/>
                        </a:spcAft>
                      </a:pPr>
                      <a:r>
                        <a:rPr lang="kk-KZ" sz="2400">
                          <a:latin typeface="Times New Roman" pitchFamily="18" charset="0"/>
                          <a:cs typeface="Times New Roman" pitchFamily="18" charset="0"/>
                        </a:rPr>
                        <a:t>1</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Тіл дамыту ойындары- дамыту құралы ретінде</a:t>
                      </a:r>
                      <a:endParaRPr lang="ru-RU" sz="2400" dirty="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Қазан</a:t>
                      </a:r>
                      <a:endParaRPr lang="ru-RU" sz="2400" dirty="0">
                        <a:latin typeface="Times New Roman" pitchFamily="18" charset="0"/>
                        <a:ea typeface="Times New Roman"/>
                        <a:cs typeface="Times New Roman" pitchFamily="18" charset="0"/>
                      </a:endParaRPr>
                    </a:p>
                  </a:txBody>
                  <a:tcPr marL="68580" marR="68580" marT="0" marB="0"/>
                </a:tc>
                <a:tc rowSpan="4">
                  <a:txBody>
                    <a:bodyPr/>
                    <a:lstStyle/>
                    <a:p>
                      <a:pPr>
                        <a:spcAft>
                          <a:spcPts val="0"/>
                        </a:spcAft>
                      </a:pPr>
                      <a:r>
                        <a:rPr lang="kk-KZ" sz="2400" dirty="0">
                          <a:latin typeface="Times New Roman" pitchFamily="18" charset="0"/>
                          <a:cs typeface="Times New Roman" pitchFamily="18" charset="0"/>
                        </a:rPr>
                        <a:t>тәрбиешілер</a:t>
                      </a:r>
                      <a:endParaRPr lang="ru-RU" sz="2400" dirty="0">
                        <a:latin typeface="Times New Roman" pitchFamily="18" charset="0"/>
                        <a:ea typeface="Times New Roman"/>
                        <a:cs typeface="Times New Roman" pitchFamily="18" charset="0"/>
                      </a:endParaRPr>
                    </a:p>
                  </a:txBody>
                  <a:tcPr marL="68580" marR="68580" marT="0" marB="0"/>
                </a:tc>
              </a:tr>
              <a:tr h="1027551">
                <a:tc>
                  <a:txBody>
                    <a:bodyPr/>
                    <a:lstStyle/>
                    <a:p>
                      <a:pPr>
                        <a:spcAft>
                          <a:spcPts val="0"/>
                        </a:spcAft>
                      </a:pPr>
                      <a:r>
                        <a:rPr lang="kk-KZ" sz="2400">
                          <a:latin typeface="Times New Roman" pitchFamily="18" charset="0"/>
                          <a:cs typeface="Times New Roman" pitchFamily="18" charset="0"/>
                        </a:rPr>
                        <a:t>2</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a:latin typeface="Times New Roman" pitchFamily="18" charset="0"/>
                          <a:cs typeface="Times New Roman" pitchFamily="18" charset="0"/>
                        </a:rPr>
                        <a:t>Мейірімді баланы қалай тәрбиелейміз?</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Желтоқсан </a:t>
                      </a:r>
                      <a:endParaRPr lang="ru-RU" sz="2400" dirty="0">
                        <a:latin typeface="Times New Roman" pitchFamily="18" charset="0"/>
                        <a:ea typeface="Times New Roman"/>
                        <a:cs typeface="Times New Roman" pitchFamily="18" charset="0"/>
                      </a:endParaRPr>
                    </a:p>
                  </a:txBody>
                  <a:tcPr marL="68580" marR="68580" marT="0" marB="0"/>
                </a:tc>
                <a:tc vMerge="1">
                  <a:txBody>
                    <a:bodyPr/>
                    <a:lstStyle/>
                    <a:p>
                      <a:endParaRPr lang="ru-RU"/>
                    </a:p>
                  </a:txBody>
                  <a:tcPr/>
                </a:tc>
              </a:tr>
              <a:tr h="1027551">
                <a:tc>
                  <a:txBody>
                    <a:bodyPr/>
                    <a:lstStyle/>
                    <a:p>
                      <a:pPr>
                        <a:spcAft>
                          <a:spcPts val="0"/>
                        </a:spcAft>
                      </a:pPr>
                      <a:r>
                        <a:rPr lang="kk-KZ" sz="2400">
                          <a:latin typeface="Times New Roman" pitchFamily="18" charset="0"/>
                          <a:cs typeface="Times New Roman" pitchFamily="18" charset="0"/>
                        </a:rPr>
                        <a:t>3</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a:latin typeface="Times New Roman" pitchFamily="18" charset="0"/>
                          <a:cs typeface="Times New Roman" pitchFamily="18" charset="0"/>
                        </a:rPr>
                        <a:t>Отбасындағы салауатты өмір салты</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Ақпан</a:t>
                      </a:r>
                      <a:endParaRPr lang="ru-RU" sz="2400" dirty="0">
                        <a:latin typeface="Times New Roman" pitchFamily="18" charset="0"/>
                        <a:ea typeface="Times New Roman"/>
                        <a:cs typeface="Times New Roman" pitchFamily="18" charset="0"/>
                      </a:endParaRPr>
                    </a:p>
                  </a:txBody>
                  <a:tcPr marL="68580" marR="68580" marT="0" marB="0"/>
                </a:tc>
                <a:tc vMerge="1">
                  <a:txBody>
                    <a:bodyPr/>
                    <a:lstStyle/>
                    <a:p>
                      <a:endParaRPr lang="ru-RU"/>
                    </a:p>
                  </a:txBody>
                  <a:tcPr/>
                </a:tc>
              </a:tr>
              <a:tr h="1027551">
                <a:tc>
                  <a:txBody>
                    <a:bodyPr/>
                    <a:lstStyle/>
                    <a:p>
                      <a:pPr>
                        <a:spcAft>
                          <a:spcPts val="0"/>
                        </a:spcAft>
                      </a:pPr>
                      <a:r>
                        <a:rPr lang="kk-KZ" sz="2400">
                          <a:latin typeface="Times New Roman" pitchFamily="18" charset="0"/>
                          <a:cs typeface="Times New Roman" pitchFamily="18" charset="0"/>
                        </a:rPr>
                        <a:t>4</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a:latin typeface="Times New Roman" pitchFamily="18" charset="0"/>
                          <a:cs typeface="Times New Roman" pitchFamily="18" charset="0"/>
                        </a:rPr>
                        <a:t>Балаларға арналған ойыншықтар</a:t>
                      </a:r>
                      <a:endParaRPr lang="ru-RU" sz="2400">
                        <a:latin typeface="Times New Roman" pitchFamily="18" charset="0"/>
                        <a:ea typeface="Times New Roman"/>
                        <a:cs typeface="Times New Roman" pitchFamily="18" charset="0"/>
                      </a:endParaRPr>
                    </a:p>
                  </a:txBody>
                  <a:tcPr marL="68580" marR="68580" marT="0" marB="0"/>
                </a:tc>
                <a:tc>
                  <a:txBody>
                    <a:bodyPr/>
                    <a:lstStyle/>
                    <a:p>
                      <a:pPr>
                        <a:spcAft>
                          <a:spcPts val="0"/>
                        </a:spcAft>
                      </a:pPr>
                      <a:r>
                        <a:rPr lang="kk-KZ" sz="2400" dirty="0">
                          <a:latin typeface="Times New Roman" pitchFamily="18" charset="0"/>
                          <a:cs typeface="Times New Roman" pitchFamily="18" charset="0"/>
                        </a:rPr>
                        <a:t>Сәуір</a:t>
                      </a:r>
                      <a:endParaRPr lang="ru-RU" sz="2400" dirty="0">
                        <a:latin typeface="Times New Roman" pitchFamily="18" charset="0"/>
                        <a:ea typeface="Times New Roman"/>
                        <a:cs typeface="Times New Roman" pitchFamily="18" charset="0"/>
                      </a:endParaRPr>
                    </a:p>
                  </a:txBody>
                  <a:tcPr marL="68580" marR="68580" marT="0" marB="0"/>
                </a:tc>
                <a:tc vMerge="1">
                  <a:txBody>
                    <a:bodyPr/>
                    <a:lstStyle/>
                    <a:p>
                      <a:endParaRPr lang="ru-RU"/>
                    </a:p>
                  </a:txBody>
                  <a:tcPr/>
                </a:tc>
              </a:tr>
            </a:tbl>
          </a:graphicData>
        </a:graphic>
      </p:graphicFrame>
      <p:sp>
        <p:nvSpPr>
          <p:cNvPr id="30721" name="Rectangle 1"/>
          <p:cNvSpPr>
            <a:spLocks noChangeArrowheads="1"/>
          </p:cNvSpPr>
          <p:nvPr/>
        </p:nvSpPr>
        <p:spPr bwMode="auto">
          <a:xfrm>
            <a:off x="1043608" y="0"/>
            <a:ext cx="7090082"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Ата- аналармен жүргізілетін жұмыс түрі </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«Жылжымалы папка» бойынша іс- шаралар</a:t>
            </a:r>
            <a:endParaRPr kumimoji="0" lang="ru-RU"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19916434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692696"/>
          <a:ext cx="9144000" cy="5976664"/>
        </p:xfrm>
        <a:graphic>
          <a:graphicData uri="http://schemas.openxmlformats.org/drawingml/2006/table">
            <a:tbl>
              <a:tblPr>
                <a:tableStyleId>{284E427A-3D55-4303-BF80-6455036E1DE7}</a:tableStyleId>
              </a:tblPr>
              <a:tblGrid>
                <a:gridCol w="476171"/>
                <a:gridCol w="4268465"/>
                <a:gridCol w="1707386"/>
                <a:gridCol w="2691978"/>
              </a:tblGrid>
              <a:tr h="284109">
                <a:tc>
                  <a:txBody>
                    <a:bodyPr/>
                    <a:lstStyle/>
                    <a:p>
                      <a:pPr algn="ctr">
                        <a:lnSpc>
                          <a:spcPct val="115000"/>
                        </a:lnSpc>
                        <a:spcAft>
                          <a:spcPts val="0"/>
                        </a:spcAft>
                      </a:pPr>
                      <a:r>
                        <a:rPr lang="kk-KZ" sz="1400" dirty="0">
                          <a:latin typeface="Times New Roman" pitchFamily="18" charset="0"/>
                          <a:cs typeface="Times New Roman" pitchFamily="18" charset="0"/>
                        </a:rPr>
                        <a:t>№</a:t>
                      </a:r>
                      <a:endParaRPr lang="ru-RU" sz="1400" dirty="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Іс-шаралар</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Айлар </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Жауаптылар </a:t>
                      </a:r>
                      <a:endParaRPr lang="ru-RU" sz="1400">
                        <a:latin typeface="Times New Roman" pitchFamily="18" charset="0"/>
                        <a:ea typeface="Times New Roman"/>
                        <a:cs typeface="Times New Roman" pitchFamily="18" charset="0"/>
                      </a:endParaRPr>
                    </a:p>
                  </a:txBody>
                  <a:tcPr marL="68580" marR="68580" marT="0" marB="0"/>
                </a:tc>
              </a:tr>
              <a:tr h="561870">
                <a:tc>
                  <a:txBody>
                    <a:bodyPr/>
                    <a:lstStyle/>
                    <a:p>
                      <a:pPr>
                        <a:lnSpc>
                          <a:spcPct val="115000"/>
                        </a:lnSpc>
                        <a:spcAft>
                          <a:spcPts val="0"/>
                        </a:spcAft>
                      </a:pPr>
                      <a:r>
                        <a:rPr lang="kk-KZ" sz="1400">
                          <a:latin typeface="Times New Roman" pitchFamily="18" charset="0"/>
                          <a:cs typeface="Times New Roman" pitchFamily="18" charset="0"/>
                        </a:rPr>
                        <a:t>1</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dirty="0">
                          <a:latin typeface="Times New Roman" pitchFamily="18" charset="0"/>
                          <a:cs typeface="Times New Roman" pitchFamily="18" charset="0"/>
                        </a:rPr>
                        <a:t> Денсаулық күні</a:t>
                      </a:r>
                      <a:endParaRPr lang="ru-RU" sz="1400" dirty="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Қыркүйек</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Барлық топтар</a:t>
                      </a:r>
                      <a:endParaRPr lang="ru-RU" sz="1400">
                        <a:latin typeface="Times New Roman" pitchFamily="18" charset="0"/>
                        <a:ea typeface="Times New Roman"/>
                        <a:cs typeface="Times New Roman" pitchFamily="18" charset="0"/>
                      </a:endParaRPr>
                    </a:p>
                  </a:txBody>
                  <a:tcPr marL="68580" marR="68580" marT="0" marB="0"/>
                </a:tc>
              </a:tr>
              <a:tr h="609050">
                <a:tc>
                  <a:txBody>
                    <a:bodyPr/>
                    <a:lstStyle/>
                    <a:p>
                      <a:pPr>
                        <a:lnSpc>
                          <a:spcPct val="115000"/>
                        </a:lnSpc>
                        <a:spcAft>
                          <a:spcPts val="0"/>
                        </a:spcAft>
                      </a:pPr>
                      <a:r>
                        <a:rPr lang="kk-KZ" sz="1400">
                          <a:latin typeface="Times New Roman" pitchFamily="18" charset="0"/>
                          <a:cs typeface="Times New Roman" pitchFamily="18" charset="0"/>
                        </a:rPr>
                        <a:t>2</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«Әкем, анам және мен» отбасылық сайыс</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Қазан</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Барлық топтар</a:t>
                      </a:r>
                      <a:endParaRPr lang="ru-RU" sz="1400">
                        <a:latin typeface="Times New Roman" pitchFamily="18" charset="0"/>
                        <a:ea typeface="Times New Roman"/>
                        <a:cs typeface="Times New Roman" pitchFamily="18" charset="0"/>
                      </a:endParaRPr>
                    </a:p>
                  </a:txBody>
                  <a:tcPr marL="68580" marR="68580" marT="0" marB="0"/>
                </a:tc>
              </a:tr>
              <a:tr h="603903">
                <a:tc>
                  <a:txBody>
                    <a:bodyPr/>
                    <a:lstStyle/>
                    <a:p>
                      <a:pPr>
                        <a:lnSpc>
                          <a:spcPct val="115000"/>
                        </a:lnSpc>
                        <a:spcAft>
                          <a:spcPts val="0"/>
                        </a:spcAft>
                      </a:pPr>
                      <a:r>
                        <a:rPr lang="kk-KZ" sz="1400">
                          <a:latin typeface="Times New Roman" pitchFamily="18" charset="0"/>
                          <a:cs typeface="Times New Roman" pitchFamily="18" charset="0"/>
                        </a:rPr>
                        <a:t>3</a:t>
                      </a:r>
                      <a:endParaRPr lang="ru-RU" sz="1400">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kk-KZ" sz="1400">
                          <a:latin typeface="Times New Roman" pitchFamily="18" charset="0"/>
                          <a:cs typeface="Times New Roman" pitchFamily="18" charset="0"/>
                        </a:rPr>
                        <a:t>Денсаулық жәрмеңкесі</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Қараша</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Барлық топтар</a:t>
                      </a:r>
                      <a:endParaRPr lang="ru-RU" sz="1400">
                        <a:latin typeface="Times New Roman" pitchFamily="18" charset="0"/>
                        <a:ea typeface="Times New Roman"/>
                        <a:cs typeface="Times New Roman" pitchFamily="18" charset="0"/>
                      </a:endParaRPr>
                    </a:p>
                  </a:txBody>
                  <a:tcPr marL="68580" marR="68580" marT="0" marB="0"/>
                </a:tc>
              </a:tr>
              <a:tr h="609050">
                <a:tc>
                  <a:txBody>
                    <a:bodyPr/>
                    <a:lstStyle/>
                    <a:p>
                      <a:pPr>
                        <a:lnSpc>
                          <a:spcPct val="115000"/>
                        </a:lnSpc>
                        <a:spcAft>
                          <a:spcPts val="0"/>
                        </a:spcAft>
                      </a:pPr>
                      <a:r>
                        <a:rPr lang="kk-KZ" sz="1400">
                          <a:latin typeface="Times New Roman" pitchFamily="18" charset="0"/>
                          <a:cs typeface="Times New Roman" pitchFamily="18" charset="0"/>
                        </a:rPr>
                        <a:t>4</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Туған өлкеге саяхат</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Желтоқсан</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dirty="0">
                          <a:latin typeface="Times New Roman" pitchFamily="18" charset="0"/>
                          <a:cs typeface="Times New Roman" pitchFamily="18" charset="0"/>
                        </a:rPr>
                        <a:t>Барлық топтар</a:t>
                      </a:r>
                      <a:endParaRPr lang="ru-RU" sz="1400" dirty="0">
                        <a:latin typeface="Times New Roman" pitchFamily="18" charset="0"/>
                        <a:ea typeface="Times New Roman"/>
                        <a:cs typeface="Times New Roman" pitchFamily="18" charset="0"/>
                      </a:endParaRPr>
                    </a:p>
                  </a:txBody>
                  <a:tcPr marL="68580" marR="68580" marT="0" marB="0"/>
                </a:tc>
              </a:tr>
              <a:tr h="614197">
                <a:tc>
                  <a:txBody>
                    <a:bodyPr/>
                    <a:lstStyle/>
                    <a:p>
                      <a:pPr>
                        <a:lnSpc>
                          <a:spcPct val="115000"/>
                        </a:lnSpc>
                        <a:spcAft>
                          <a:spcPts val="0"/>
                        </a:spcAft>
                      </a:pPr>
                      <a:r>
                        <a:rPr lang="kk-KZ" sz="1400">
                          <a:latin typeface="Times New Roman" pitchFamily="18" charset="0"/>
                          <a:cs typeface="Times New Roman" pitchFamily="18" charset="0"/>
                        </a:rPr>
                        <a:t>5</a:t>
                      </a:r>
                      <a:endParaRPr lang="ru-RU" sz="1400">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kk-KZ" sz="1400">
                          <a:latin typeface="Times New Roman" pitchFamily="18" charset="0"/>
                          <a:cs typeface="Times New Roman" pitchFamily="18" charset="0"/>
                        </a:rPr>
                        <a:t>Орман тұрғындарына көмекке</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Қаңтар</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Барлық топтар</a:t>
                      </a:r>
                      <a:endParaRPr lang="ru-RU" sz="1400">
                        <a:latin typeface="Times New Roman" pitchFamily="18" charset="0"/>
                        <a:ea typeface="Times New Roman"/>
                        <a:cs typeface="Times New Roman" pitchFamily="18" charset="0"/>
                      </a:endParaRPr>
                    </a:p>
                  </a:txBody>
                  <a:tcPr marL="68580" marR="68580" marT="0" marB="0"/>
                </a:tc>
              </a:tr>
              <a:tr h="595325">
                <a:tc>
                  <a:txBody>
                    <a:bodyPr/>
                    <a:lstStyle/>
                    <a:p>
                      <a:pPr>
                        <a:lnSpc>
                          <a:spcPct val="115000"/>
                        </a:lnSpc>
                        <a:spcAft>
                          <a:spcPts val="0"/>
                        </a:spcAft>
                      </a:pPr>
                      <a:r>
                        <a:rPr lang="kk-KZ" sz="1400">
                          <a:latin typeface="Times New Roman" pitchFamily="18" charset="0"/>
                          <a:cs typeface="Times New Roman" pitchFamily="18" charset="0"/>
                        </a:rPr>
                        <a:t>6</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Қыс қызығы (далада) </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Ақпан</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a:latin typeface="Times New Roman" pitchFamily="18" charset="0"/>
                          <a:cs typeface="Times New Roman" pitchFamily="18" charset="0"/>
                        </a:rPr>
                        <a:t>Барлық топтар</a:t>
                      </a:r>
                      <a:endParaRPr lang="ru-RU" sz="1400">
                        <a:latin typeface="Times New Roman" pitchFamily="18" charset="0"/>
                        <a:ea typeface="Times New Roman"/>
                        <a:cs typeface="Times New Roman" pitchFamily="18" charset="0"/>
                      </a:endParaRPr>
                    </a:p>
                  </a:txBody>
                  <a:tcPr marL="68580" marR="68580" marT="0" marB="0"/>
                </a:tc>
              </a:tr>
              <a:tr h="764315">
                <a:tc>
                  <a:txBody>
                    <a:bodyPr/>
                    <a:lstStyle/>
                    <a:p>
                      <a:pPr>
                        <a:lnSpc>
                          <a:spcPct val="115000"/>
                        </a:lnSpc>
                        <a:spcAft>
                          <a:spcPts val="0"/>
                        </a:spcAft>
                      </a:pPr>
                      <a:r>
                        <a:rPr lang="kk-KZ" sz="1400">
                          <a:latin typeface="Times New Roman" pitchFamily="18" charset="0"/>
                          <a:cs typeface="Times New Roman" pitchFamily="18" charset="0"/>
                        </a:rPr>
                        <a:t>7</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Ертегіде қонақта</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Наурыз</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dirty="0">
                          <a:latin typeface="Times New Roman" pitchFamily="18" charset="0"/>
                          <a:cs typeface="Times New Roman" pitchFamily="18" charset="0"/>
                        </a:rPr>
                        <a:t>Барлық топтар</a:t>
                      </a:r>
                      <a:endParaRPr lang="ru-RU" sz="1400" dirty="0">
                        <a:latin typeface="Times New Roman" pitchFamily="18" charset="0"/>
                        <a:ea typeface="Times New Roman"/>
                        <a:cs typeface="Times New Roman" pitchFamily="18" charset="0"/>
                      </a:endParaRPr>
                    </a:p>
                  </a:txBody>
                  <a:tcPr marL="68580" marR="68580" marT="0" marB="0"/>
                </a:tc>
              </a:tr>
              <a:tr h="765173">
                <a:tc>
                  <a:txBody>
                    <a:bodyPr/>
                    <a:lstStyle/>
                    <a:p>
                      <a:pPr>
                        <a:lnSpc>
                          <a:spcPct val="115000"/>
                        </a:lnSpc>
                        <a:spcAft>
                          <a:spcPts val="0"/>
                        </a:spcAft>
                      </a:pPr>
                      <a:r>
                        <a:rPr lang="kk-KZ" sz="1400">
                          <a:latin typeface="Times New Roman" pitchFamily="18" charset="0"/>
                          <a:cs typeface="Times New Roman" pitchFamily="18" charset="0"/>
                        </a:rPr>
                        <a:t>8</a:t>
                      </a:r>
                      <a:endParaRPr lang="ru-RU" sz="1400">
                        <a:latin typeface="Times New Roman" pitchFamily="18" charset="0"/>
                        <a:ea typeface="Times New Roman"/>
                        <a:cs typeface="Times New Roman" pitchFamily="18" charset="0"/>
                      </a:endParaRPr>
                    </a:p>
                  </a:txBody>
                  <a:tcPr marL="68580" marR="68580" marT="0" marB="0"/>
                </a:tc>
                <a:tc>
                  <a:txBody>
                    <a:bodyPr/>
                    <a:lstStyle/>
                    <a:p>
                      <a:pPr algn="just">
                        <a:lnSpc>
                          <a:spcPct val="115000"/>
                        </a:lnSpc>
                        <a:spcAft>
                          <a:spcPts val="0"/>
                        </a:spcAft>
                      </a:pPr>
                      <a:r>
                        <a:rPr lang="kk-KZ" sz="1400">
                          <a:latin typeface="Times New Roman" pitchFamily="18" charset="0"/>
                          <a:cs typeface="Times New Roman" pitchFamily="18" charset="0"/>
                        </a:rPr>
                        <a:t>«Өрт сөндірушілер» көңілді старт</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Сәуір</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dirty="0">
                          <a:latin typeface="Times New Roman" pitchFamily="18" charset="0"/>
                          <a:cs typeface="Times New Roman" pitchFamily="18" charset="0"/>
                        </a:rPr>
                        <a:t>Барлық топтар</a:t>
                      </a:r>
                      <a:endParaRPr lang="ru-RU" sz="1400" dirty="0">
                        <a:latin typeface="Times New Roman" pitchFamily="18" charset="0"/>
                        <a:ea typeface="Times New Roman"/>
                        <a:cs typeface="Times New Roman" pitchFamily="18" charset="0"/>
                      </a:endParaRPr>
                    </a:p>
                  </a:txBody>
                  <a:tcPr marL="68580" marR="68580" marT="0" marB="0"/>
                </a:tc>
              </a:tr>
              <a:tr h="569672">
                <a:tc>
                  <a:txBody>
                    <a:bodyPr/>
                    <a:lstStyle/>
                    <a:p>
                      <a:pPr>
                        <a:lnSpc>
                          <a:spcPct val="115000"/>
                        </a:lnSpc>
                        <a:spcAft>
                          <a:spcPts val="0"/>
                        </a:spcAft>
                      </a:pPr>
                      <a:r>
                        <a:rPr lang="kk-KZ" sz="1400">
                          <a:latin typeface="Times New Roman" pitchFamily="18" charset="0"/>
                          <a:cs typeface="Times New Roman" pitchFamily="18" charset="0"/>
                        </a:rPr>
                        <a:t>9</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Батыр балғындар </a:t>
                      </a:r>
                      <a:endParaRPr lang="ru-RU" sz="1400">
                        <a:latin typeface="Times New Roman" pitchFamily="18" charset="0"/>
                        <a:ea typeface="Times New Roman"/>
                        <a:cs typeface="Times New Roman" pitchFamily="18" charset="0"/>
                      </a:endParaRPr>
                    </a:p>
                  </a:txBody>
                  <a:tcPr marL="68580" marR="68580" marT="0" marB="0"/>
                </a:tc>
                <a:tc>
                  <a:txBody>
                    <a:bodyPr/>
                    <a:lstStyle/>
                    <a:p>
                      <a:pPr>
                        <a:lnSpc>
                          <a:spcPct val="115000"/>
                        </a:lnSpc>
                        <a:spcAft>
                          <a:spcPts val="0"/>
                        </a:spcAft>
                      </a:pPr>
                      <a:r>
                        <a:rPr lang="kk-KZ" sz="1400">
                          <a:latin typeface="Times New Roman" pitchFamily="18" charset="0"/>
                          <a:cs typeface="Times New Roman" pitchFamily="18" charset="0"/>
                        </a:rPr>
                        <a:t>Мамыр</a:t>
                      </a:r>
                      <a:endParaRPr lang="ru-RU" sz="1400">
                        <a:latin typeface="Times New Roman" pitchFamily="18" charset="0"/>
                        <a:ea typeface="Times New Roman"/>
                        <a:cs typeface="Times New Roman" pitchFamily="18" charset="0"/>
                      </a:endParaRPr>
                    </a:p>
                  </a:txBody>
                  <a:tcPr marL="68580" marR="68580" marT="0" marB="0"/>
                </a:tc>
                <a:tc>
                  <a:txBody>
                    <a:bodyPr/>
                    <a:lstStyle/>
                    <a:p>
                      <a:pPr algn="ctr">
                        <a:lnSpc>
                          <a:spcPct val="115000"/>
                        </a:lnSpc>
                        <a:spcAft>
                          <a:spcPts val="0"/>
                        </a:spcAft>
                      </a:pPr>
                      <a:r>
                        <a:rPr lang="kk-KZ" sz="1400" dirty="0">
                          <a:latin typeface="Times New Roman" pitchFamily="18" charset="0"/>
                          <a:cs typeface="Times New Roman" pitchFamily="18" charset="0"/>
                        </a:rPr>
                        <a:t>Барлық топтар</a:t>
                      </a:r>
                      <a:endParaRPr lang="ru-RU" sz="1400" dirty="0">
                        <a:latin typeface="Times New Roman" pitchFamily="18" charset="0"/>
                        <a:ea typeface="Times New Roman"/>
                        <a:cs typeface="Times New Roman" pitchFamily="18" charset="0"/>
                      </a:endParaRPr>
                    </a:p>
                  </a:txBody>
                  <a:tcPr marL="68580" marR="68580" marT="0" marB="0"/>
                </a:tc>
              </a:tr>
            </a:tbl>
          </a:graphicData>
        </a:graphic>
      </p:graphicFrame>
      <p:sp>
        <p:nvSpPr>
          <p:cNvPr id="55297" name="Rectangle 1"/>
          <p:cNvSpPr>
            <a:spLocks noChangeArrowheads="1"/>
          </p:cNvSpPr>
          <p:nvPr/>
        </p:nvSpPr>
        <p:spPr bwMode="auto">
          <a:xfrm>
            <a:off x="2465653" y="43934"/>
            <a:ext cx="421269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1.8. Спорттық  іс- шаралар, мерекелер</a:t>
            </a:r>
            <a:endParaRPr kumimoji="0" lang="kk-KZ"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0" y="764704"/>
          <a:ext cx="9144000" cy="6093296"/>
        </p:xfrm>
        <a:graphic>
          <a:graphicData uri="http://schemas.openxmlformats.org/drawingml/2006/table">
            <a:tbl>
              <a:tblPr>
                <a:tableStyleId>{284E427A-3D55-4303-BF80-6455036E1DE7}</a:tableStyleId>
              </a:tblPr>
              <a:tblGrid>
                <a:gridCol w="345423"/>
                <a:gridCol w="2930271"/>
                <a:gridCol w="1375223"/>
                <a:gridCol w="4493083"/>
              </a:tblGrid>
              <a:tr h="281839">
                <a:tc>
                  <a:txBody>
                    <a:bodyPr/>
                    <a:lstStyle/>
                    <a:p>
                      <a:pPr>
                        <a:lnSpc>
                          <a:spcPct val="106000"/>
                        </a:lnSpc>
                        <a:spcAft>
                          <a:spcPts val="800"/>
                        </a:spcAft>
                      </a:pPr>
                      <a:r>
                        <a:rPr lang="ru-RU" sz="1200" dirty="0">
                          <a:latin typeface="Times New Roman" pitchFamily="18" charset="0"/>
                          <a:cs typeface="Times New Roman" pitchFamily="18" charset="0"/>
                        </a:rPr>
                        <a:t>№</a:t>
                      </a:r>
                      <a:endParaRPr lang="ru-RU" sz="1200" dirty="0">
                        <a:latin typeface="Times New Roman" pitchFamily="18" charset="0"/>
                        <a:ea typeface="Calibri"/>
                        <a:cs typeface="Times New Roman" pitchFamily="18" charset="0"/>
                      </a:endParaRPr>
                    </a:p>
                  </a:txBody>
                  <a:tcPr marL="57259" marR="57259" marT="0" marB="0"/>
                </a:tc>
                <a:tc>
                  <a:txBody>
                    <a:bodyPr/>
                    <a:lstStyle/>
                    <a:p>
                      <a:pPr algn="ctr">
                        <a:lnSpc>
                          <a:spcPct val="106000"/>
                        </a:lnSpc>
                        <a:spcAft>
                          <a:spcPts val="800"/>
                        </a:spcAft>
                      </a:pPr>
                      <a:r>
                        <a:rPr lang="kk-KZ" sz="1200" dirty="0">
                          <a:latin typeface="Times New Roman" pitchFamily="18" charset="0"/>
                          <a:cs typeface="Times New Roman" pitchFamily="18" charset="0"/>
                        </a:rPr>
                        <a:t>Іс- шаралар</a:t>
                      </a:r>
                      <a:endParaRPr lang="ru-RU" sz="1200" dirty="0">
                        <a:latin typeface="Times New Roman" pitchFamily="18" charset="0"/>
                        <a:ea typeface="Calibri"/>
                        <a:cs typeface="Times New Roman" pitchFamily="18" charset="0"/>
                      </a:endParaRPr>
                    </a:p>
                  </a:txBody>
                  <a:tcPr marL="57259" marR="57259" marT="0" marB="0"/>
                </a:tc>
                <a:tc>
                  <a:txBody>
                    <a:bodyPr/>
                    <a:lstStyle/>
                    <a:p>
                      <a:pPr algn="ctr">
                        <a:lnSpc>
                          <a:spcPct val="106000"/>
                        </a:lnSpc>
                        <a:spcAft>
                          <a:spcPts val="800"/>
                        </a:spcAft>
                      </a:pPr>
                      <a:endParaRPr lang="ru-RU" sz="1200" dirty="0">
                        <a:latin typeface="Times New Roman" pitchFamily="18" charset="0"/>
                        <a:ea typeface="Calibri"/>
                        <a:cs typeface="Times New Roman" pitchFamily="18" charset="0"/>
                      </a:endParaRPr>
                    </a:p>
                  </a:txBody>
                  <a:tcPr marL="57259" marR="57259" marT="0" marB="0"/>
                </a:tc>
                <a:tc>
                  <a:txBody>
                    <a:bodyPr/>
                    <a:lstStyle/>
                    <a:p>
                      <a:pPr algn="ctr">
                        <a:lnSpc>
                          <a:spcPct val="106000"/>
                        </a:lnSpc>
                        <a:spcAft>
                          <a:spcPts val="800"/>
                        </a:spcAft>
                      </a:pPr>
                      <a:r>
                        <a:rPr lang="kk-KZ" sz="1200">
                          <a:latin typeface="Times New Roman" pitchFamily="18" charset="0"/>
                          <a:cs typeface="Times New Roman" pitchFamily="18" charset="0"/>
                        </a:rPr>
                        <a:t>Қатысушылар, жауапты</a:t>
                      </a:r>
                      <a:endParaRPr lang="ru-RU" sz="1200">
                        <a:latin typeface="Times New Roman" pitchFamily="18" charset="0"/>
                        <a:ea typeface="Calibri"/>
                        <a:cs typeface="Times New Roman" pitchFamily="18" charset="0"/>
                      </a:endParaRPr>
                    </a:p>
                  </a:txBody>
                  <a:tcPr marL="57259" marR="57259" marT="0" marB="0"/>
                </a:tc>
              </a:tr>
              <a:tr h="281839">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ru-RU" sz="1200">
                          <a:latin typeface="Times New Roman" pitchFamily="18" charset="0"/>
                          <a:cs typeface="Times New Roman" pitchFamily="18" charset="0"/>
                        </a:rPr>
                        <a:t> </a:t>
                      </a:r>
                      <a:r>
                        <a:rPr lang="kk-KZ" sz="1200">
                          <a:latin typeface="Times New Roman" pitchFamily="18" charset="0"/>
                          <a:cs typeface="Times New Roman" pitchFamily="18" charset="0"/>
                        </a:rPr>
                        <a:t>«Тіл- достық тірегі» тілдер аптасы.</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Қыркүйек</a:t>
                      </a:r>
                      <a:endParaRPr lang="ru-RU" sz="1200" dirty="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Ересек, даярлық топтары. Тәрбиешілер</a:t>
                      </a:r>
                      <a:endParaRPr lang="ru-RU" sz="1200">
                        <a:latin typeface="Times New Roman" pitchFamily="18" charset="0"/>
                        <a:ea typeface="Calibri"/>
                        <a:cs typeface="Times New Roman" pitchFamily="18" charset="0"/>
                      </a:endParaRPr>
                    </a:p>
                  </a:txBody>
                  <a:tcPr marL="57259" marR="57259" marT="0" marB="0"/>
                </a:tc>
              </a:tr>
              <a:tr h="563677">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ru-RU" sz="1200">
                          <a:latin typeface="Times New Roman" pitchFamily="18" charset="0"/>
                          <a:cs typeface="Times New Roman" pitchFamily="18" charset="0"/>
                        </a:rPr>
                        <a:t> «</a:t>
                      </a:r>
                      <a:r>
                        <a:rPr lang="kk-KZ" sz="1200">
                          <a:latin typeface="Times New Roman" pitchFamily="18" charset="0"/>
                          <a:cs typeface="Times New Roman" pitchFamily="18" charset="0"/>
                        </a:rPr>
                        <a:t>Өлең сөздің патшасы, сөз сарасы</a:t>
                      </a:r>
                      <a:r>
                        <a:rPr lang="ru-RU" sz="1200">
                          <a:latin typeface="Times New Roman" pitchFamily="18" charset="0"/>
                          <a:cs typeface="Times New Roman" pitchFamily="18" charset="0"/>
                        </a:rPr>
                        <a:t>» </a:t>
                      </a:r>
                      <a:r>
                        <a:rPr lang="kk-KZ" sz="1200">
                          <a:latin typeface="Times New Roman" pitchFamily="18" charset="0"/>
                          <a:cs typeface="Times New Roman" pitchFamily="18" charset="0"/>
                        </a:rPr>
                        <a:t>үш тілдегі өлең оқу байқауы</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Қыркүйек</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Ортаңғы, ересек, даярлық топтары. Орыс тілі, ағылшын тілі мұғалімдері</a:t>
                      </a:r>
                      <a:endParaRPr lang="ru-RU" sz="1200" dirty="0">
                        <a:latin typeface="Times New Roman" pitchFamily="18" charset="0"/>
                        <a:ea typeface="Calibri"/>
                        <a:cs typeface="Times New Roman" pitchFamily="18" charset="0"/>
                      </a:endParaRPr>
                    </a:p>
                  </a:txBody>
                  <a:tcPr marL="57259" marR="57259" marT="0" marB="0"/>
                </a:tc>
              </a:tr>
              <a:tr h="563677">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kk-KZ" sz="1200">
                          <a:latin typeface="Times New Roman" pitchFamily="18" charset="0"/>
                          <a:cs typeface="Times New Roman" pitchFamily="18" charset="0"/>
                        </a:rPr>
                        <a:t> «Ұлт денсаулығы» денсаулық күні</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қазан</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Ортаңғы, ересек, даярлық топтары. Дене шынықтыру нұсқаушылары</a:t>
                      </a:r>
                      <a:endParaRPr lang="ru-RU" sz="1200" dirty="0">
                        <a:latin typeface="Times New Roman" pitchFamily="18" charset="0"/>
                        <a:ea typeface="Calibri"/>
                        <a:cs typeface="Times New Roman" pitchFamily="18" charset="0"/>
                      </a:endParaRPr>
                    </a:p>
                  </a:txBody>
                  <a:tcPr marL="57259" marR="57259" marT="0" marB="0"/>
                </a:tc>
              </a:tr>
              <a:tr h="563677">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kk-KZ" sz="1200">
                          <a:latin typeface="Times New Roman" pitchFamily="18" charset="0"/>
                          <a:cs typeface="Times New Roman" pitchFamily="18" charset="0"/>
                        </a:rPr>
                        <a:t>«Туған жер- алтын бесігім» топтарда ұлттық бұрышты рәсімдеу</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қараша</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Барлық топтар. Тәрбиешілер</a:t>
                      </a:r>
                      <a:endParaRPr lang="ru-RU" sz="1200" dirty="0">
                        <a:latin typeface="Times New Roman" pitchFamily="18" charset="0"/>
                        <a:ea typeface="Calibri"/>
                        <a:cs typeface="Times New Roman" pitchFamily="18" charset="0"/>
                      </a:endParaRPr>
                    </a:p>
                  </a:txBody>
                  <a:tcPr marL="57259" marR="57259" marT="0" marB="0"/>
                </a:tc>
              </a:tr>
              <a:tr h="845516">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kk-KZ" sz="1200">
                          <a:latin typeface="Times New Roman" pitchFamily="18" charset="0"/>
                          <a:cs typeface="Times New Roman" pitchFamily="18" charset="0"/>
                        </a:rPr>
                        <a:t>«Елдің жаны – Мәнгілік ел» ұлттық нақышта жасалған  қолданбалы заттар көрмесі, ертеңгіліктер.</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желтоқсан</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Барлық топтар. Тәрбиешілер</a:t>
                      </a:r>
                      <a:endParaRPr lang="ru-RU" sz="1200" dirty="0">
                        <a:latin typeface="Times New Roman" pitchFamily="18" charset="0"/>
                        <a:ea typeface="Calibri"/>
                        <a:cs typeface="Times New Roman" pitchFamily="18" charset="0"/>
                      </a:endParaRPr>
                    </a:p>
                  </a:txBody>
                  <a:tcPr marL="57259" marR="57259" marT="0" marB="0"/>
                </a:tc>
              </a:tr>
              <a:tr h="563677">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kk-KZ" sz="1200">
                          <a:latin typeface="Times New Roman" pitchFamily="18" charset="0"/>
                          <a:cs typeface="Times New Roman" pitchFamily="18" charset="0"/>
                        </a:rPr>
                        <a:t>«Ел тарихына саяхат» мұражайға экскурсия</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Қаңтар, ақпан</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Ересек, даярлық топтары. Тәрбиешілер</a:t>
                      </a:r>
                      <a:endParaRPr lang="ru-RU" sz="1200" dirty="0">
                        <a:latin typeface="Times New Roman" pitchFamily="18" charset="0"/>
                        <a:ea typeface="Calibri"/>
                        <a:cs typeface="Times New Roman" pitchFamily="18" charset="0"/>
                      </a:endParaRPr>
                    </a:p>
                  </a:txBody>
                  <a:tcPr marL="57259" marR="57259" marT="0" marB="0"/>
                </a:tc>
              </a:tr>
              <a:tr h="563677">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kk-KZ" sz="1200">
                          <a:latin typeface="Times New Roman" pitchFamily="18" charset="0"/>
                          <a:cs typeface="Times New Roman" pitchFamily="18" charset="0"/>
                        </a:rPr>
                        <a:t>«Наурыз -мейрамы» ұлттық ойындар, салт дәстүр, ертеңгіліктер.</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наурыз</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Барлық топтар. Тәрбиешілер</a:t>
                      </a:r>
                      <a:endParaRPr lang="ru-RU" sz="1200" dirty="0">
                        <a:latin typeface="Times New Roman" pitchFamily="18" charset="0"/>
                        <a:ea typeface="Calibri"/>
                        <a:cs typeface="Times New Roman" pitchFamily="18" charset="0"/>
                      </a:endParaRPr>
                    </a:p>
                  </a:txBody>
                  <a:tcPr marL="57259" marR="57259" marT="0" marB="0"/>
                </a:tc>
              </a:tr>
              <a:tr h="563677">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0"/>
                        </a:spcAft>
                      </a:pPr>
                      <a:r>
                        <a:rPr lang="kk-KZ" sz="1200" dirty="0">
                          <a:latin typeface="Times New Roman" pitchFamily="18" charset="0"/>
                          <a:cs typeface="Times New Roman" pitchFamily="18" charset="0"/>
                        </a:rPr>
                        <a:t>«Жеңісім саған, туған жер!» дойбы турнирі</a:t>
                      </a:r>
                      <a:endParaRPr lang="ru-RU" sz="1200" dirty="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a:latin typeface="Times New Roman" pitchFamily="18" charset="0"/>
                          <a:cs typeface="Times New Roman" pitchFamily="18" charset="0"/>
                        </a:rPr>
                        <a:t>сәуір</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Барлық топтар. Тәрбиешілер</a:t>
                      </a:r>
                      <a:endParaRPr lang="ru-RU" sz="1200" dirty="0">
                        <a:latin typeface="Times New Roman" pitchFamily="18" charset="0"/>
                        <a:ea typeface="Calibri"/>
                        <a:cs typeface="Times New Roman" pitchFamily="18" charset="0"/>
                      </a:endParaRPr>
                    </a:p>
                  </a:txBody>
                  <a:tcPr marL="57259" marR="57259" marT="0" marB="0"/>
                </a:tc>
              </a:tr>
              <a:tr h="1302040">
                <a:tc>
                  <a:txBody>
                    <a:bodyPr/>
                    <a:lstStyle/>
                    <a:p>
                      <a:pPr marL="342900" lvl="0" indent="-342900">
                        <a:lnSpc>
                          <a:spcPct val="106000"/>
                        </a:lnSpc>
                        <a:spcAft>
                          <a:spcPts val="0"/>
                        </a:spcAft>
                        <a:buFont typeface="+mj-lt"/>
                        <a:buAutoNum type="arabicPeriod"/>
                      </a:pPr>
                      <a:endParaRPr lang="ru-RU" sz="1200">
                        <a:latin typeface="Times New Roman" pitchFamily="18" charset="0"/>
                        <a:ea typeface="Calibri"/>
                        <a:cs typeface="Times New Roman" pitchFamily="18" charset="0"/>
                      </a:endParaRPr>
                    </a:p>
                  </a:txBody>
                  <a:tcPr marL="57259" marR="57259" marT="0" marB="0"/>
                </a:tc>
                <a:tc>
                  <a:txBody>
                    <a:bodyPr/>
                    <a:lstStyle/>
                    <a:p>
                      <a:pPr>
                        <a:lnSpc>
                          <a:spcPct val="106000"/>
                        </a:lnSpc>
                        <a:spcAft>
                          <a:spcPts val="800"/>
                        </a:spcAft>
                      </a:pPr>
                      <a:r>
                        <a:rPr lang="kk-KZ" sz="1200">
                          <a:latin typeface="Times New Roman" pitchFamily="18" charset="0"/>
                          <a:cs typeface="Times New Roman" pitchFamily="18" charset="0"/>
                        </a:rPr>
                        <a:t>«Елімнің ұландары» ойын- сауық, ертеңгіліктер</a:t>
                      </a:r>
                      <a:endParaRPr lang="ru-RU" sz="1200">
                        <a:latin typeface="Times New Roman" pitchFamily="18" charset="0"/>
                        <a:cs typeface="Times New Roman" pitchFamily="18" charset="0"/>
                      </a:endParaRPr>
                    </a:p>
                    <a:p>
                      <a:pPr>
                        <a:lnSpc>
                          <a:spcPct val="106000"/>
                        </a:lnSpc>
                        <a:spcAft>
                          <a:spcPts val="800"/>
                        </a:spcAft>
                      </a:pPr>
                      <a:r>
                        <a:rPr lang="kk-KZ" sz="1200">
                          <a:latin typeface="Times New Roman" pitchFamily="18" charset="0"/>
                          <a:cs typeface="Times New Roman" pitchFamily="18" charset="0"/>
                        </a:rPr>
                        <a:t> «Таза мекен – Таза ел!» экологиялық жоба</a:t>
                      </a:r>
                      <a:endParaRPr lang="ru-RU" sz="120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мамыр</a:t>
                      </a:r>
                      <a:endParaRPr lang="ru-RU" sz="1200" dirty="0">
                        <a:latin typeface="Times New Roman" pitchFamily="18" charset="0"/>
                        <a:ea typeface="Calibri"/>
                        <a:cs typeface="Times New Roman" pitchFamily="18" charset="0"/>
                      </a:endParaRPr>
                    </a:p>
                  </a:txBody>
                  <a:tcPr marL="57259" marR="57259" marT="0" marB="0"/>
                </a:tc>
                <a:tc>
                  <a:txBody>
                    <a:bodyPr/>
                    <a:lstStyle/>
                    <a:p>
                      <a:pPr algn="just">
                        <a:lnSpc>
                          <a:spcPct val="106000"/>
                        </a:lnSpc>
                        <a:spcAft>
                          <a:spcPts val="800"/>
                        </a:spcAft>
                      </a:pPr>
                      <a:r>
                        <a:rPr lang="kk-KZ" sz="1200" dirty="0">
                          <a:latin typeface="Times New Roman" pitchFamily="18" charset="0"/>
                          <a:cs typeface="Times New Roman" pitchFamily="18" charset="0"/>
                        </a:rPr>
                        <a:t>Ортаңғы, ересек, даярлық топтары</a:t>
                      </a:r>
                      <a:endParaRPr lang="ru-RU" sz="1200" dirty="0">
                        <a:latin typeface="Times New Roman" pitchFamily="18" charset="0"/>
                        <a:cs typeface="Times New Roman" pitchFamily="18" charset="0"/>
                      </a:endParaRPr>
                    </a:p>
                    <a:p>
                      <a:pPr algn="just">
                        <a:lnSpc>
                          <a:spcPct val="106000"/>
                        </a:lnSpc>
                        <a:spcAft>
                          <a:spcPts val="800"/>
                        </a:spcAft>
                      </a:pPr>
                      <a:r>
                        <a:rPr lang="kk-KZ" sz="1200" dirty="0">
                          <a:latin typeface="Times New Roman" pitchFamily="18" charset="0"/>
                          <a:cs typeface="Times New Roman" pitchFamily="18" charset="0"/>
                        </a:rPr>
                        <a:t>Даярлық, ересек топтары. Тәрбиешілер</a:t>
                      </a:r>
                      <a:endParaRPr lang="ru-RU" sz="1200" dirty="0">
                        <a:latin typeface="Times New Roman" pitchFamily="18" charset="0"/>
                        <a:ea typeface="Calibri"/>
                        <a:cs typeface="Times New Roman" pitchFamily="18" charset="0"/>
                      </a:endParaRPr>
                    </a:p>
                  </a:txBody>
                  <a:tcPr marL="57259" marR="57259" marT="0" marB="0"/>
                </a:tc>
              </a:tr>
            </a:tbl>
          </a:graphicData>
        </a:graphic>
      </p:graphicFrame>
      <p:sp>
        <p:nvSpPr>
          <p:cNvPr id="56321" name="Rectangle 1"/>
          <p:cNvSpPr>
            <a:spLocks noChangeArrowheads="1"/>
          </p:cNvSpPr>
          <p:nvPr/>
        </p:nvSpPr>
        <p:spPr bwMode="auto">
          <a:xfrm>
            <a:off x="1187624" y="260648"/>
            <a:ext cx="6846618" cy="73866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Болашаққа бағдар: рухани жаңғыру</a:t>
            </a:r>
            <a:r>
              <a:rPr kumimoji="0" lang="kk-KZ" sz="12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бағдарламасына орай</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2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Болашақ</a:t>
            </a:r>
            <a:r>
              <a:rPr kumimoji="0" lang="kk-KZ" sz="1200" b="1"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бөбекжай- бақшасында өтетін   </a:t>
            </a:r>
            <a:r>
              <a:rPr kumimoji="0" lang="kk-KZ" sz="12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2016- 2017 оқу жылындағы </a:t>
            </a:r>
            <a:r>
              <a:rPr kumimoji="0" lang="kk-KZ"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іс- шаралар жоспары</a:t>
            </a:r>
            <a:endParaRPr kumimoji="0" lang="ru-RU"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0" y="0"/>
          <a:ext cx="9144000" cy="6875712"/>
        </p:xfrm>
        <a:graphic>
          <a:graphicData uri="http://schemas.openxmlformats.org/drawingml/2006/table">
            <a:tbl>
              <a:tblPr>
                <a:tableStyleId>{284E427A-3D55-4303-BF80-6455036E1DE7}</a:tableStyleId>
              </a:tblPr>
              <a:tblGrid>
                <a:gridCol w="611269"/>
                <a:gridCol w="8532731"/>
              </a:tblGrid>
              <a:tr h="651167">
                <a:tc>
                  <a:txBody>
                    <a:bodyPr/>
                    <a:lstStyle/>
                    <a:p>
                      <a:pPr>
                        <a:lnSpc>
                          <a:spcPct val="115000"/>
                        </a:lnSpc>
                        <a:spcAft>
                          <a:spcPts val="0"/>
                        </a:spcAft>
                      </a:pPr>
                      <a:r>
                        <a:rPr lang="kk-KZ" sz="1400" dirty="0">
                          <a:latin typeface="Times New Roman" pitchFamily="18" charset="0"/>
                          <a:cs typeface="Times New Roman" pitchFamily="18" charset="0"/>
                        </a:rPr>
                        <a:t>Мерзімі </a:t>
                      </a:r>
                      <a:endParaRPr lang="ru-RU" sz="1400" dirty="0">
                        <a:latin typeface="Times New Roman" pitchFamily="18" charset="0"/>
                        <a:ea typeface="Times New Roman"/>
                        <a:cs typeface="Times New Roman" pitchFamily="18" charset="0"/>
                      </a:endParaRPr>
                    </a:p>
                  </a:txBody>
                  <a:tcPr marL="46254" marR="46254" marT="0" marB="0" vert="vert270"/>
                </a:tc>
                <a:tc>
                  <a:txBody>
                    <a:bodyPr/>
                    <a:lstStyle/>
                    <a:p>
                      <a:pPr algn="ctr">
                        <a:lnSpc>
                          <a:spcPct val="115000"/>
                        </a:lnSpc>
                        <a:spcAft>
                          <a:spcPts val="0"/>
                        </a:spcAft>
                      </a:pPr>
                      <a:r>
                        <a:rPr lang="kk-KZ" sz="1400" dirty="0">
                          <a:latin typeface="Times New Roman" pitchFamily="18" charset="0"/>
                          <a:cs typeface="Times New Roman" pitchFamily="18" charset="0"/>
                        </a:rPr>
                        <a:t>Іс-шаралар</a:t>
                      </a:r>
                      <a:endParaRPr lang="ru-RU" sz="1400" dirty="0">
                        <a:latin typeface="Times New Roman" pitchFamily="18" charset="0"/>
                        <a:ea typeface="Times New Roman"/>
                        <a:cs typeface="Times New Roman" pitchFamily="18" charset="0"/>
                      </a:endParaRPr>
                    </a:p>
                  </a:txBody>
                  <a:tcPr marL="46254" marR="46254" marT="0" marB="0"/>
                </a:tc>
              </a:tr>
              <a:tr h="1436182">
                <a:tc>
                  <a:txBody>
                    <a:bodyPr/>
                    <a:lstStyle/>
                    <a:p>
                      <a:pPr>
                        <a:lnSpc>
                          <a:spcPct val="115000"/>
                        </a:lnSpc>
                        <a:spcAft>
                          <a:spcPts val="0"/>
                        </a:spcAft>
                      </a:pPr>
                      <a:r>
                        <a:rPr lang="kk-KZ" sz="1400">
                          <a:latin typeface="Times New Roman" pitchFamily="18" charset="0"/>
                          <a:cs typeface="Times New Roman" pitchFamily="18" charset="0"/>
                        </a:rPr>
                        <a:t>Қыркүйек </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a:lnSpc>
                          <a:spcPct val="115000"/>
                        </a:lnSpc>
                        <a:spcAft>
                          <a:spcPts val="0"/>
                        </a:spcAft>
                      </a:pPr>
                      <a:r>
                        <a:rPr lang="kk-KZ" sz="1400" dirty="0">
                          <a:latin typeface="Times New Roman" pitchFamily="18" charset="0"/>
                          <a:cs typeface="Times New Roman" pitchFamily="18" charset="0"/>
                        </a:rPr>
                        <a:t>1.Білім күніне арналған салтанатты сап түзеу өткізу.</a:t>
                      </a:r>
                      <a:endParaRPr lang="ru-RU" sz="1400" dirty="0">
                        <a:latin typeface="Times New Roman" pitchFamily="18" charset="0"/>
                        <a:cs typeface="Times New Roman" pitchFamily="18" charset="0"/>
                      </a:endParaRPr>
                    </a:p>
                    <a:p>
                      <a:pPr>
                        <a:lnSpc>
                          <a:spcPct val="115000"/>
                        </a:lnSpc>
                        <a:spcAft>
                          <a:spcPts val="0"/>
                        </a:spcAft>
                      </a:pPr>
                      <a:r>
                        <a:rPr lang="kk-KZ" sz="1400" dirty="0">
                          <a:latin typeface="Times New Roman" pitchFamily="18" charset="0"/>
                          <a:cs typeface="Times New Roman" pitchFamily="18" charset="0"/>
                        </a:rPr>
                        <a:t>2.  «Берекелі күз» жәрмеңке. (көрме) табиғи материалдар</a:t>
                      </a:r>
                      <a:endParaRPr lang="ru-RU" sz="1400" dirty="0">
                        <a:latin typeface="Times New Roman" pitchFamily="18" charset="0"/>
                        <a:cs typeface="Times New Roman" pitchFamily="18" charset="0"/>
                      </a:endParaRPr>
                    </a:p>
                    <a:p>
                      <a:pPr>
                        <a:lnSpc>
                          <a:spcPct val="115000"/>
                        </a:lnSpc>
                        <a:spcAft>
                          <a:spcPts val="0"/>
                        </a:spcAft>
                      </a:pPr>
                      <a:r>
                        <a:rPr lang="kk-KZ" sz="1400" dirty="0">
                          <a:latin typeface="Times New Roman" pitchFamily="18" charset="0"/>
                          <a:cs typeface="Times New Roman" pitchFamily="18" charset="0"/>
                        </a:rPr>
                        <a:t>3. Мұғалімдер күніне арналған салтанатты жиналыс.</a:t>
                      </a:r>
                      <a:endParaRPr lang="ru-RU" sz="1400" dirty="0">
                        <a:latin typeface="Times New Roman" pitchFamily="18" charset="0"/>
                        <a:cs typeface="Times New Roman" pitchFamily="18" charset="0"/>
                      </a:endParaRPr>
                    </a:p>
                    <a:p>
                      <a:pPr marL="342900" indent="-342900">
                        <a:lnSpc>
                          <a:spcPct val="115000"/>
                        </a:lnSpc>
                        <a:spcAft>
                          <a:spcPts val="0"/>
                        </a:spcAft>
                        <a:buAutoNum type="arabicPeriod" startAt="4"/>
                      </a:pPr>
                      <a:r>
                        <a:rPr lang="kk-KZ" sz="1400" dirty="0" smtClean="0">
                          <a:latin typeface="Times New Roman" pitchFamily="18" charset="0"/>
                          <a:cs typeface="Times New Roman" pitchFamily="18" charset="0"/>
                        </a:rPr>
                        <a:t>«</a:t>
                      </a:r>
                      <a:r>
                        <a:rPr lang="kk-KZ" sz="1400" dirty="0">
                          <a:latin typeface="Times New Roman" pitchFamily="18" charset="0"/>
                          <a:cs typeface="Times New Roman" pitchFamily="18" charset="0"/>
                        </a:rPr>
                        <a:t>Ұлт денсаулығы» денсаулық күні.</a:t>
                      </a:r>
                      <a:endParaRPr lang="ru-RU" sz="1400" dirty="0">
                        <a:latin typeface="Times New Roman" pitchFamily="18" charset="0"/>
                        <a:cs typeface="Times New Roman" pitchFamily="18" charset="0"/>
                      </a:endParaRPr>
                    </a:p>
                    <a:p>
                      <a:pPr marL="342900" indent="-342900">
                        <a:lnSpc>
                          <a:spcPct val="115000"/>
                        </a:lnSpc>
                        <a:spcAft>
                          <a:spcPts val="0"/>
                        </a:spcAft>
                        <a:buNone/>
                      </a:pPr>
                      <a:r>
                        <a:rPr lang="kk-KZ" sz="1400" dirty="0" smtClean="0">
                          <a:latin typeface="Times New Roman" pitchFamily="18" charset="0"/>
                          <a:cs typeface="Times New Roman" pitchFamily="18" charset="0"/>
                        </a:rPr>
                        <a:t>5. </a:t>
                      </a:r>
                      <a:r>
                        <a:rPr lang="kk-KZ" sz="1400" dirty="0">
                          <a:latin typeface="Times New Roman" pitchFamily="18" charset="0"/>
                          <a:cs typeface="Times New Roman" pitchFamily="18" charset="0"/>
                        </a:rPr>
                        <a:t>«Тіл – достық тірегі» тілдер мерекесі, тіл аптасы</a:t>
                      </a:r>
                      <a:endParaRPr lang="ru-RU" sz="1400" dirty="0">
                        <a:latin typeface="Times New Roman" pitchFamily="18" charset="0"/>
                        <a:ea typeface="Times New Roman"/>
                        <a:cs typeface="Times New Roman" pitchFamily="18" charset="0"/>
                      </a:endParaRPr>
                    </a:p>
                  </a:txBody>
                  <a:tcPr marL="46254" marR="46254" marT="0" marB="0"/>
                </a:tc>
              </a:tr>
              <a:tr h="1068898">
                <a:tc>
                  <a:txBody>
                    <a:bodyPr/>
                    <a:lstStyle/>
                    <a:p>
                      <a:pPr>
                        <a:lnSpc>
                          <a:spcPct val="115000"/>
                        </a:lnSpc>
                        <a:spcAft>
                          <a:spcPts val="0"/>
                        </a:spcAft>
                      </a:pPr>
                      <a:r>
                        <a:rPr lang="kk-KZ" sz="1400">
                          <a:latin typeface="Times New Roman" pitchFamily="18" charset="0"/>
                          <a:cs typeface="Times New Roman" pitchFamily="18" charset="0"/>
                        </a:rPr>
                        <a:t>Желтоқсан </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a:lnSpc>
                          <a:spcPct val="115000"/>
                        </a:lnSpc>
                        <a:spcAft>
                          <a:spcPts val="0"/>
                        </a:spcAft>
                      </a:pPr>
                      <a:r>
                        <a:rPr lang="kk-KZ" sz="1400" dirty="0">
                          <a:latin typeface="Times New Roman" pitchFamily="18" charset="0"/>
                          <a:cs typeface="Times New Roman" pitchFamily="18" charset="0"/>
                        </a:rPr>
                        <a:t>1</a:t>
                      </a:r>
                      <a:r>
                        <a:rPr lang="kk-KZ" sz="1400" dirty="0" smtClean="0">
                          <a:latin typeface="Times New Roman" pitchFamily="18" charset="0"/>
                          <a:cs typeface="Times New Roman" pitchFamily="18" charset="0"/>
                        </a:rPr>
                        <a:t>. “Ел мақтанышы” президент күні</a:t>
                      </a:r>
                    </a:p>
                    <a:p>
                      <a:pPr>
                        <a:lnSpc>
                          <a:spcPct val="115000"/>
                        </a:lnSpc>
                        <a:spcAft>
                          <a:spcPts val="0"/>
                        </a:spcAft>
                      </a:pPr>
                      <a:r>
                        <a:rPr lang="kk-KZ" sz="1400" dirty="0" smtClean="0">
                          <a:latin typeface="Times New Roman" pitchFamily="18" charset="0"/>
                          <a:cs typeface="Times New Roman" pitchFamily="18" charset="0"/>
                        </a:rPr>
                        <a:t>2.Тәуелсіздік </a:t>
                      </a:r>
                      <a:r>
                        <a:rPr lang="kk-KZ" sz="1400" dirty="0">
                          <a:latin typeface="Times New Roman" pitchFamily="18" charset="0"/>
                          <a:cs typeface="Times New Roman" pitchFamily="18" charset="0"/>
                        </a:rPr>
                        <a:t>күніне арналған  «Тәуелсіздік мәңгілік ел мұраты» ертеңгіліктер мен ойын- сауықтар.</a:t>
                      </a:r>
                      <a:endParaRPr lang="ru-RU" sz="1400" dirty="0">
                        <a:latin typeface="Times New Roman" pitchFamily="18" charset="0"/>
                        <a:cs typeface="Times New Roman" pitchFamily="18" charset="0"/>
                      </a:endParaRPr>
                    </a:p>
                    <a:p>
                      <a:pPr>
                        <a:lnSpc>
                          <a:spcPct val="115000"/>
                        </a:lnSpc>
                        <a:spcAft>
                          <a:spcPts val="0"/>
                        </a:spcAft>
                      </a:pPr>
                      <a:r>
                        <a:rPr lang="kk-KZ" sz="1400" dirty="0" smtClean="0">
                          <a:latin typeface="Times New Roman" pitchFamily="18" charset="0"/>
                          <a:cs typeface="Times New Roman" pitchFamily="18" charset="0"/>
                        </a:rPr>
                        <a:t>3. </a:t>
                      </a:r>
                      <a:r>
                        <a:rPr lang="kk-KZ" sz="1400" dirty="0">
                          <a:latin typeface="Times New Roman" pitchFamily="18" charset="0"/>
                          <a:cs typeface="Times New Roman" pitchFamily="18" charset="0"/>
                        </a:rPr>
                        <a:t>Тақырыбы: «Туған жерге туыңды тік» (көрме). </a:t>
                      </a:r>
                      <a:endParaRPr lang="ru-RU" sz="1400" dirty="0">
                        <a:latin typeface="Times New Roman" pitchFamily="18" charset="0"/>
                        <a:cs typeface="Times New Roman" pitchFamily="18" charset="0"/>
                      </a:endParaRPr>
                    </a:p>
                    <a:p>
                      <a:pPr>
                        <a:lnSpc>
                          <a:spcPct val="115000"/>
                        </a:lnSpc>
                        <a:spcAft>
                          <a:spcPts val="0"/>
                        </a:spcAft>
                      </a:pPr>
                      <a:r>
                        <a:rPr lang="kk-KZ" sz="1400" dirty="0" smtClean="0">
                          <a:latin typeface="Times New Roman" pitchFamily="18" charset="0"/>
                          <a:cs typeface="Times New Roman" pitchFamily="18" charset="0"/>
                        </a:rPr>
                        <a:t>4.  </a:t>
                      </a:r>
                      <a:r>
                        <a:rPr lang="kk-KZ" sz="1400" dirty="0">
                          <a:latin typeface="Times New Roman" pitchFamily="18" charset="0"/>
                          <a:cs typeface="Times New Roman" pitchFamily="18" charset="0"/>
                        </a:rPr>
                        <a:t>Жаңа жылдық ертеңгіліктер</a:t>
                      </a:r>
                      <a:endParaRPr lang="ru-RU" sz="1400" dirty="0">
                        <a:latin typeface="Times New Roman" pitchFamily="18" charset="0"/>
                        <a:ea typeface="Times New Roman"/>
                        <a:cs typeface="Times New Roman" pitchFamily="18" charset="0"/>
                      </a:endParaRPr>
                    </a:p>
                  </a:txBody>
                  <a:tcPr marL="46254" marR="46254" marT="0" marB="0"/>
                </a:tc>
              </a:tr>
              <a:tr h="635990">
                <a:tc>
                  <a:txBody>
                    <a:bodyPr/>
                    <a:lstStyle/>
                    <a:p>
                      <a:pPr>
                        <a:lnSpc>
                          <a:spcPct val="115000"/>
                        </a:lnSpc>
                        <a:spcAft>
                          <a:spcPts val="0"/>
                        </a:spcAft>
                      </a:pPr>
                      <a:r>
                        <a:rPr lang="kk-KZ" sz="1400">
                          <a:latin typeface="Times New Roman" pitchFamily="18" charset="0"/>
                          <a:cs typeface="Times New Roman" pitchFamily="18" charset="0"/>
                        </a:rPr>
                        <a:t>Қаңтар </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a:lnSpc>
                          <a:spcPct val="115000"/>
                        </a:lnSpc>
                        <a:spcAft>
                          <a:spcPts val="0"/>
                        </a:spcAft>
                      </a:pPr>
                      <a:r>
                        <a:rPr lang="kk-KZ" sz="1400" dirty="0">
                          <a:latin typeface="Times New Roman" pitchFamily="18" charset="0"/>
                          <a:cs typeface="Times New Roman" pitchFamily="18" charset="0"/>
                        </a:rPr>
                        <a:t>1. «Аққалада қонақта» қысқы демалыс аптасы, ойын- сауық (даярлық тобы)</a:t>
                      </a:r>
                      <a:endParaRPr lang="ru-RU" sz="1400" dirty="0">
                        <a:latin typeface="Times New Roman" pitchFamily="18" charset="0"/>
                        <a:ea typeface="Times New Roman"/>
                        <a:cs typeface="Times New Roman" pitchFamily="18" charset="0"/>
                      </a:endParaRPr>
                    </a:p>
                  </a:txBody>
                  <a:tcPr marL="46254" marR="46254" marT="0" marB="0"/>
                </a:tc>
              </a:tr>
              <a:tr h="718380">
                <a:tc>
                  <a:txBody>
                    <a:bodyPr/>
                    <a:lstStyle/>
                    <a:p>
                      <a:pPr>
                        <a:lnSpc>
                          <a:spcPct val="115000"/>
                        </a:lnSpc>
                        <a:spcAft>
                          <a:spcPts val="0"/>
                        </a:spcAft>
                      </a:pPr>
                      <a:r>
                        <a:rPr lang="kk-KZ" sz="1400">
                          <a:latin typeface="Times New Roman" pitchFamily="18" charset="0"/>
                          <a:cs typeface="Times New Roman" pitchFamily="18" charset="0"/>
                        </a:rPr>
                        <a:t>Наурыз </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a:lnSpc>
                          <a:spcPct val="115000"/>
                        </a:lnSpc>
                        <a:spcAft>
                          <a:spcPts val="0"/>
                        </a:spcAft>
                      </a:pPr>
                      <a:r>
                        <a:rPr lang="kk-KZ" sz="1400" dirty="0">
                          <a:latin typeface="Times New Roman" pitchFamily="18" charset="0"/>
                          <a:cs typeface="Times New Roman" pitchFamily="18" charset="0"/>
                        </a:rPr>
                        <a:t>1. «Наурыз- көктем» көрме. табиғи материалдар</a:t>
                      </a:r>
                      <a:endParaRPr lang="ru-RU" sz="1400" dirty="0">
                        <a:latin typeface="Times New Roman" pitchFamily="18" charset="0"/>
                        <a:cs typeface="Times New Roman" pitchFamily="18" charset="0"/>
                      </a:endParaRPr>
                    </a:p>
                    <a:p>
                      <a:pPr>
                        <a:lnSpc>
                          <a:spcPct val="115000"/>
                        </a:lnSpc>
                        <a:spcAft>
                          <a:spcPts val="0"/>
                        </a:spcAft>
                      </a:pPr>
                      <a:r>
                        <a:rPr lang="kk-KZ" sz="1400" dirty="0">
                          <a:latin typeface="Times New Roman" pitchFamily="18" charset="0"/>
                          <a:cs typeface="Times New Roman" pitchFamily="18" charset="0"/>
                        </a:rPr>
                        <a:t>2. 8 наурызға арналған ертеңгіліктер</a:t>
                      </a:r>
                      <a:endParaRPr lang="ru-RU" sz="1400" dirty="0">
                        <a:latin typeface="Times New Roman" pitchFamily="18" charset="0"/>
                        <a:cs typeface="Times New Roman" pitchFamily="18" charset="0"/>
                      </a:endParaRPr>
                    </a:p>
                    <a:p>
                      <a:pPr>
                        <a:lnSpc>
                          <a:spcPct val="115000"/>
                        </a:lnSpc>
                        <a:spcAft>
                          <a:spcPts val="0"/>
                        </a:spcAft>
                      </a:pPr>
                      <a:r>
                        <a:rPr lang="kk-KZ" sz="1400" dirty="0">
                          <a:latin typeface="Times New Roman" pitchFamily="18" charset="0"/>
                          <a:cs typeface="Times New Roman" pitchFamily="18" charset="0"/>
                        </a:rPr>
                        <a:t>3. «Елім менен жеріме, ырысын шашқан наурыз» ертеңгіліктер</a:t>
                      </a:r>
                      <a:endParaRPr lang="ru-RU" sz="1400" dirty="0">
                        <a:latin typeface="Times New Roman" pitchFamily="18" charset="0"/>
                        <a:ea typeface="Times New Roman"/>
                        <a:cs typeface="Times New Roman" pitchFamily="18" charset="0"/>
                      </a:endParaRPr>
                    </a:p>
                  </a:txBody>
                  <a:tcPr marL="46254" marR="46254" marT="0" marB="0"/>
                </a:tc>
              </a:tr>
              <a:tr h="643217">
                <a:tc>
                  <a:txBody>
                    <a:bodyPr/>
                    <a:lstStyle/>
                    <a:p>
                      <a:pPr>
                        <a:lnSpc>
                          <a:spcPct val="115000"/>
                        </a:lnSpc>
                        <a:spcAft>
                          <a:spcPts val="0"/>
                        </a:spcAft>
                      </a:pPr>
                      <a:r>
                        <a:rPr lang="kk-KZ" sz="1400">
                          <a:latin typeface="Times New Roman" pitchFamily="18" charset="0"/>
                          <a:cs typeface="Times New Roman" pitchFamily="18" charset="0"/>
                        </a:rPr>
                        <a:t>Сәуір</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a:lnSpc>
                          <a:spcPct val="115000"/>
                        </a:lnSpc>
                        <a:spcAft>
                          <a:spcPts val="0"/>
                        </a:spcAft>
                      </a:pPr>
                      <a:r>
                        <a:rPr lang="kk-KZ" sz="1400" dirty="0">
                          <a:latin typeface="Times New Roman" pitchFamily="18" charset="0"/>
                          <a:cs typeface="Times New Roman" pitchFamily="18" charset="0"/>
                        </a:rPr>
                        <a:t>1. «Театр әлеміне саяхат» мерекесі, театр қуыршақтарының көрмесі</a:t>
                      </a:r>
                      <a:endParaRPr lang="ru-RU" sz="1400" dirty="0">
                        <a:latin typeface="Times New Roman" pitchFamily="18" charset="0"/>
                        <a:cs typeface="Times New Roman" pitchFamily="18" charset="0"/>
                      </a:endParaRPr>
                    </a:p>
                    <a:p>
                      <a:pPr>
                        <a:lnSpc>
                          <a:spcPct val="115000"/>
                        </a:lnSpc>
                        <a:spcAft>
                          <a:spcPts val="0"/>
                        </a:spcAft>
                      </a:pPr>
                      <a:r>
                        <a:rPr lang="kk-KZ" sz="1400" dirty="0">
                          <a:latin typeface="Times New Roman" pitchFamily="18" charset="0"/>
                          <a:cs typeface="Times New Roman" pitchFamily="18" charset="0"/>
                        </a:rPr>
                        <a:t>2. Дойбы турнирі</a:t>
                      </a:r>
                      <a:endParaRPr lang="ru-RU" sz="1400" dirty="0">
                        <a:latin typeface="Times New Roman" pitchFamily="18" charset="0"/>
                        <a:ea typeface="Times New Roman"/>
                        <a:cs typeface="Times New Roman" pitchFamily="18" charset="0"/>
                      </a:endParaRPr>
                    </a:p>
                  </a:txBody>
                  <a:tcPr marL="46254" marR="46254" marT="0" marB="0"/>
                </a:tc>
              </a:tr>
              <a:tr h="826065">
                <a:tc>
                  <a:txBody>
                    <a:bodyPr/>
                    <a:lstStyle/>
                    <a:p>
                      <a:pPr>
                        <a:lnSpc>
                          <a:spcPct val="115000"/>
                        </a:lnSpc>
                        <a:spcAft>
                          <a:spcPts val="0"/>
                        </a:spcAft>
                      </a:pPr>
                      <a:r>
                        <a:rPr lang="kk-KZ" sz="1400">
                          <a:latin typeface="Times New Roman" pitchFamily="18" charset="0"/>
                          <a:cs typeface="Times New Roman" pitchFamily="18" charset="0"/>
                        </a:rPr>
                        <a:t>Мамыр</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marL="342900" lvl="0" indent="-342900">
                        <a:lnSpc>
                          <a:spcPct val="115000"/>
                        </a:lnSpc>
                        <a:spcAft>
                          <a:spcPts val="0"/>
                        </a:spcAft>
                        <a:buFont typeface="+mj-lt"/>
                        <a:buAutoNum type="arabicPeriod"/>
                      </a:pPr>
                      <a:r>
                        <a:rPr lang="kk-KZ" sz="1400" dirty="0">
                          <a:latin typeface="Times New Roman" pitchFamily="18" charset="0"/>
                          <a:cs typeface="Times New Roman" pitchFamily="18" charset="0"/>
                        </a:rPr>
                        <a:t>Ұлы жеңіс және отан қорғаушылар мерекесіне арналған ертеңгілік</a:t>
                      </a:r>
                      <a:endParaRPr lang="ru-RU" sz="1400" dirty="0">
                        <a:latin typeface="Times New Roman" pitchFamily="18" charset="0"/>
                        <a:cs typeface="Times New Roman" pitchFamily="18" charset="0"/>
                      </a:endParaRPr>
                    </a:p>
                    <a:p>
                      <a:pPr marL="342900" lvl="0" indent="-342900">
                        <a:lnSpc>
                          <a:spcPct val="115000"/>
                        </a:lnSpc>
                        <a:spcAft>
                          <a:spcPts val="0"/>
                        </a:spcAft>
                        <a:buFont typeface="+mj-lt"/>
                        <a:buAutoNum type="arabicPeriod"/>
                      </a:pPr>
                      <a:r>
                        <a:rPr lang="kk-KZ" sz="1400" dirty="0">
                          <a:latin typeface="Times New Roman" pitchFamily="18" charset="0"/>
                          <a:cs typeface="Times New Roman" pitchFamily="18" charset="0"/>
                        </a:rPr>
                        <a:t>«Бейбіт өмір ұландары» көрме (әр түрлі материалдар)</a:t>
                      </a:r>
                      <a:endParaRPr lang="ru-RU" sz="1400" dirty="0">
                        <a:latin typeface="Times New Roman" pitchFamily="18" charset="0"/>
                        <a:cs typeface="Times New Roman" pitchFamily="18" charset="0"/>
                      </a:endParaRPr>
                    </a:p>
                    <a:p>
                      <a:pPr marL="342900" lvl="0" indent="-342900">
                        <a:lnSpc>
                          <a:spcPct val="115000"/>
                        </a:lnSpc>
                        <a:spcAft>
                          <a:spcPts val="0"/>
                        </a:spcAft>
                        <a:buFont typeface="+mj-lt"/>
                        <a:buAutoNum type="arabicPeriod"/>
                      </a:pPr>
                      <a:r>
                        <a:rPr lang="kk-KZ" sz="1400" dirty="0">
                          <a:latin typeface="Times New Roman" pitchFamily="18" charset="0"/>
                          <a:cs typeface="Times New Roman" pitchFamily="18" charset="0"/>
                        </a:rPr>
                        <a:t>Бақшамен қоштасу ертеңгіліктер</a:t>
                      </a:r>
                      <a:endParaRPr lang="ru-RU" sz="1400" dirty="0">
                        <a:latin typeface="Times New Roman" pitchFamily="18" charset="0"/>
                        <a:ea typeface="Times New Roman"/>
                        <a:cs typeface="Times New Roman" pitchFamily="18" charset="0"/>
                      </a:endParaRPr>
                    </a:p>
                  </a:txBody>
                  <a:tcPr marL="46254" marR="46254" marT="0" marB="0"/>
                </a:tc>
              </a:tr>
              <a:tr h="878101">
                <a:tc>
                  <a:txBody>
                    <a:bodyPr/>
                    <a:lstStyle/>
                    <a:p>
                      <a:pPr>
                        <a:lnSpc>
                          <a:spcPct val="115000"/>
                        </a:lnSpc>
                        <a:spcAft>
                          <a:spcPts val="0"/>
                        </a:spcAft>
                      </a:pPr>
                      <a:r>
                        <a:rPr lang="kk-KZ" sz="1400">
                          <a:latin typeface="Times New Roman" pitchFamily="18" charset="0"/>
                          <a:cs typeface="Times New Roman" pitchFamily="18" charset="0"/>
                        </a:rPr>
                        <a:t>маусым</a:t>
                      </a:r>
                      <a:endParaRPr lang="ru-RU" sz="1400">
                        <a:latin typeface="Times New Roman" pitchFamily="18" charset="0"/>
                        <a:ea typeface="Times New Roman"/>
                        <a:cs typeface="Times New Roman" pitchFamily="18" charset="0"/>
                      </a:endParaRPr>
                    </a:p>
                  </a:txBody>
                  <a:tcPr marL="46254" marR="46254" marT="0" marB="0" vert="vert270"/>
                </a:tc>
                <a:tc>
                  <a:txBody>
                    <a:bodyPr/>
                    <a:lstStyle/>
                    <a:p>
                      <a:pPr>
                        <a:lnSpc>
                          <a:spcPct val="115000"/>
                        </a:lnSpc>
                        <a:spcAft>
                          <a:spcPts val="0"/>
                        </a:spcAft>
                      </a:pPr>
                      <a:r>
                        <a:rPr lang="kk-KZ" sz="1400" dirty="0">
                          <a:latin typeface="Times New Roman" pitchFamily="18" charset="0"/>
                          <a:cs typeface="Times New Roman" pitchFamily="18" charset="0"/>
                        </a:rPr>
                        <a:t>1.Балаларды қорғау күні мерекесі</a:t>
                      </a:r>
                      <a:endParaRPr lang="ru-RU" sz="1400" dirty="0">
                        <a:latin typeface="Times New Roman" pitchFamily="18" charset="0"/>
                        <a:ea typeface="Times New Roman"/>
                        <a:cs typeface="Times New Roman" pitchFamily="18" charset="0"/>
                      </a:endParaRPr>
                    </a:p>
                  </a:txBody>
                  <a:tcPr marL="46254" marR="46254"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2154832" y="-63787"/>
            <a:ext cx="4834337"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1.7. Та</a:t>
            </a:r>
            <a:r>
              <a:rPr kumimoji="0" lang="kk-KZ" sz="1600" b="1" i="0" u="none" strike="noStrike" cap="none" normalizeH="0" baseline="0" dirty="0" smtClean="0">
                <a:ln>
                  <a:noFill/>
                </a:ln>
                <a:solidFill>
                  <a:schemeClr val="tx1"/>
                </a:solidFill>
                <a:effectLst/>
                <a:latin typeface="Times New Roman" pitchFamily="18" charset="0"/>
                <a:ea typeface="MS Gothic"/>
                <a:cs typeface="Times New Roman" pitchFamily="18" charset="0"/>
              </a:rPr>
              <a:t>қ</a:t>
            </a:r>
            <a:r>
              <a:rPr kumimoji="0" lang="kk-KZ" sz="1600" b="1" i="0" u="none" strike="noStrike" cap="none" normalizeH="0" baseline="0" dirty="0" smtClean="0">
                <a:ln>
                  <a:noFill/>
                </a:ln>
                <a:solidFill>
                  <a:schemeClr val="tx1"/>
                </a:solidFill>
                <a:effectLst/>
                <a:latin typeface="Times New Roman" pitchFamily="18" charset="0"/>
                <a:ea typeface="Microsoft YaHei" pitchFamily="34" charset="-122"/>
                <a:cs typeface="Times New Roman" pitchFamily="18" charset="0"/>
              </a:rPr>
              <a:t>ырыпты</a:t>
            </a:r>
            <a:r>
              <a:rPr kumimoji="0" lang="kk-KZ" sz="1600" b="1" i="0" u="none" strike="noStrike" cap="none" normalizeH="0" baseline="0" dirty="0" smtClean="0">
                <a:ln>
                  <a:noFill/>
                </a:ln>
                <a:solidFill>
                  <a:schemeClr val="tx1"/>
                </a:solidFill>
                <a:effectLst/>
                <a:latin typeface="Times New Roman" pitchFamily="18" charset="0"/>
                <a:ea typeface="MS Gothic"/>
                <a:cs typeface="Times New Roman" pitchFamily="18" charset="0"/>
              </a:rPr>
              <a:t>қ</a:t>
            </a:r>
            <a:r>
              <a:rPr kumimoji="0" lang="kk-KZ" sz="1600" b="1" i="0" u="none" strike="noStrike" cap="none" normalizeH="0" baseline="0" dirty="0" smtClean="0">
                <a:ln>
                  <a:noFill/>
                </a:ln>
                <a:solidFill>
                  <a:schemeClr val="tx1"/>
                </a:solidFill>
                <a:effectLst/>
                <a:latin typeface="Times New Roman" pitchFamily="18" charset="0"/>
                <a:ea typeface="Microsoft YaHei" pitchFamily="34" charset="-122"/>
                <a:cs typeface="Times New Roman" pitchFamily="18" charset="0"/>
              </a:rPr>
              <a:t> к</a:t>
            </a:r>
            <a:r>
              <a:rPr kumimoji="0" lang="kk-KZ" sz="1600" b="1" i="0" u="none" strike="noStrike" cap="none" normalizeH="0" baseline="0" dirty="0" smtClean="0">
                <a:ln>
                  <a:noFill/>
                </a:ln>
                <a:solidFill>
                  <a:schemeClr val="tx1"/>
                </a:solidFill>
                <a:effectLst/>
                <a:latin typeface="Times New Roman" pitchFamily="18" charset="0"/>
                <a:ea typeface="MS Gothic"/>
                <a:cs typeface="Times New Roman" pitchFamily="18" charset="0"/>
              </a:rPr>
              <a:t>ү</a:t>
            </a:r>
            <a:r>
              <a:rPr kumimoji="0" lang="kk-KZ" sz="1600" b="1" i="0" u="none" strike="noStrike" cap="none" normalizeH="0" baseline="0" dirty="0" smtClean="0">
                <a:ln>
                  <a:noFill/>
                </a:ln>
                <a:solidFill>
                  <a:schemeClr val="tx1"/>
                </a:solidFill>
                <a:effectLst/>
                <a:latin typeface="Times New Roman" pitchFamily="18" charset="0"/>
                <a:ea typeface="Microsoft YaHei" pitchFamily="34" charset="-122"/>
                <a:cs typeface="Times New Roman" pitchFamily="18" charset="0"/>
              </a:rPr>
              <a:t>ндер мен апталар (жоба әдісі)</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0" y="332656"/>
          <a:ext cx="9144000" cy="6725929"/>
        </p:xfrm>
        <a:graphic>
          <a:graphicData uri="http://schemas.openxmlformats.org/drawingml/2006/table">
            <a:tbl>
              <a:tblPr>
                <a:tableStyleId>{284E427A-3D55-4303-BF80-6455036E1DE7}</a:tableStyleId>
              </a:tblPr>
              <a:tblGrid>
                <a:gridCol w="513999"/>
                <a:gridCol w="6496623"/>
                <a:gridCol w="2133378"/>
              </a:tblGrid>
              <a:tr h="195556">
                <a:tc gridSpan="3">
                  <a:txBody>
                    <a:bodyPr/>
                    <a:lstStyle/>
                    <a:p>
                      <a:pPr algn="ctr">
                        <a:spcAft>
                          <a:spcPts val="0"/>
                        </a:spcAft>
                      </a:pPr>
                      <a:endParaRPr lang="kk-KZ" sz="1200" dirty="0">
                        <a:latin typeface="Times New Roman" pitchFamily="18" charset="0"/>
                        <a:cs typeface="Times New Roman" pitchFamily="18" charset="0"/>
                      </a:endParaRPr>
                    </a:p>
                    <a:p>
                      <a:pPr algn="ctr">
                        <a:spcAft>
                          <a:spcPts val="0"/>
                        </a:spcAft>
                      </a:pPr>
                      <a:r>
                        <a:rPr lang="kk-KZ" sz="1200" dirty="0">
                          <a:latin typeface="Times New Roman" pitchFamily="18" charset="0"/>
                          <a:cs typeface="Times New Roman" pitchFamily="18" charset="0"/>
                        </a:rPr>
                        <a:t>Қыркүйек</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498336">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«Тіл - достықтың тірегі» тілдер мерекесі</a:t>
                      </a:r>
                      <a:endParaRPr lang="ru-RU" sz="1200" dirty="0">
                        <a:latin typeface="Times New Roman" pitchFamily="18" charset="0"/>
                        <a:cs typeface="Times New Roman" pitchFamily="18" charset="0"/>
                      </a:endParaRPr>
                    </a:p>
                    <a:p>
                      <a:pPr algn="ctr">
                        <a:spcAft>
                          <a:spcPts val="0"/>
                        </a:spcAft>
                      </a:pPr>
                      <a:r>
                        <a:rPr lang="kk-KZ" sz="1200" dirty="0">
                          <a:latin typeface="Times New Roman" pitchFamily="18" charset="0"/>
                          <a:cs typeface="Times New Roman" pitchFamily="18" charset="0"/>
                        </a:rPr>
                        <a:t>“Отбасы- тәрбие бастауы» отбасы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a:latin typeface="Times New Roman" pitchFamily="18" charset="0"/>
                          <a:cs typeface="Times New Roman" pitchFamily="18" charset="0"/>
                        </a:rPr>
                        <a:t>Әдіскер, орыс тілі, ағылшын тілі мұғалімдері.</a:t>
                      </a:r>
                      <a:endParaRPr lang="ru-RU" sz="100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Қазан</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218688">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«Қарттарым асыл қазынам» қарттар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a:latin typeface="Times New Roman" pitchFamily="18" charset="0"/>
                          <a:cs typeface="Times New Roman" pitchFamily="18" charset="0"/>
                        </a:rPr>
                        <a:t>Әдіскер, пән мұғалімдері, тәрбиешілер</a:t>
                      </a:r>
                      <a:endParaRPr lang="ru-RU" sz="100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Қараша</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586667">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«Ұлттық теңге мақтанышымыз» </a:t>
                      </a:r>
                      <a:endParaRPr lang="ru-RU" sz="1200" dirty="0">
                        <a:latin typeface="Times New Roman" pitchFamily="18" charset="0"/>
                        <a:cs typeface="Times New Roman" pitchFamily="18" charset="0"/>
                      </a:endParaRPr>
                    </a:p>
                    <a:p>
                      <a:pPr algn="ctr">
                        <a:spcAft>
                          <a:spcPts val="0"/>
                        </a:spcAft>
                      </a:pPr>
                      <a:r>
                        <a:rPr lang="kk-KZ" sz="1200" dirty="0">
                          <a:latin typeface="Times New Roman" pitchFamily="18" charset="0"/>
                          <a:cs typeface="Times New Roman" pitchFamily="18" charset="0"/>
                        </a:rPr>
                        <a:t>ұлттық теңге валютасы күні(15 қараша)</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a:latin typeface="Times New Roman" pitchFamily="18" charset="0"/>
                          <a:cs typeface="Times New Roman" pitchFamily="18" charset="0"/>
                        </a:rPr>
                        <a:t>Әдіскер, пән мұғалімдері, тәрбиешілер</a:t>
                      </a:r>
                      <a:endParaRPr lang="ru-RU" sz="100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Желтоқсан</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362757">
                <a:tc>
                  <a:txBody>
                    <a:bodyPr/>
                    <a:lstStyle/>
                    <a:p>
                      <a:pPr algn="ctr">
                        <a:spcAft>
                          <a:spcPts val="0"/>
                        </a:spcAft>
                      </a:pPr>
                      <a:r>
                        <a:rPr lang="kk-KZ" sz="1200" dirty="0" smtClean="0">
                          <a:latin typeface="Times New Roman" pitchFamily="18" charset="0"/>
                          <a:cs typeface="Times New Roman" pitchFamily="18" charset="0"/>
                        </a:rPr>
                        <a:t>1</a:t>
                      </a:r>
                    </a:p>
                    <a:p>
                      <a:pPr algn="ctr">
                        <a:spcAft>
                          <a:spcPts val="0"/>
                        </a:spcAft>
                      </a:pPr>
                      <a:r>
                        <a:rPr lang="kk-KZ" sz="1200" dirty="0" smtClean="0">
                          <a:latin typeface="Times New Roman" pitchFamily="18" charset="0"/>
                          <a:ea typeface="Times New Roman"/>
                          <a:cs typeface="Times New Roman" pitchFamily="18" charset="0"/>
                        </a:rPr>
                        <a:t>2</a:t>
                      </a:r>
                      <a:endParaRPr lang="ru-RU" sz="1200" dirty="0">
                        <a:latin typeface="Times New Roman" pitchFamily="18" charset="0"/>
                        <a:ea typeface="Times New Roman"/>
                        <a:cs typeface="Times New Roman" pitchFamily="18" charset="0"/>
                      </a:endParaRPr>
                    </a:p>
                  </a:txBody>
                  <a:tcPr marL="37985" marR="37985"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kk-KZ" sz="1200" kern="1200" dirty="0" smtClean="0">
                          <a:solidFill>
                            <a:schemeClr val="dk1"/>
                          </a:solidFill>
                          <a:latin typeface="Times New Roman" pitchFamily="18" charset="0"/>
                          <a:ea typeface="+mn-ea"/>
                          <a:cs typeface="Times New Roman" pitchFamily="18" charset="0"/>
                        </a:rPr>
                        <a:t>“Ел мақтанышы” президент күні </a:t>
                      </a:r>
                      <a:endParaRPr kumimoji="0" lang="ru-RU" sz="1200" kern="1200" dirty="0" smtClean="0">
                        <a:solidFill>
                          <a:schemeClr val="dk1"/>
                        </a:solidFill>
                        <a:latin typeface="Times New Roman" pitchFamily="18" charset="0"/>
                        <a:ea typeface="+mn-ea"/>
                        <a:cs typeface="Times New Roman" pitchFamily="18" charset="0"/>
                      </a:endParaRPr>
                    </a:p>
                    <a:p>
                      <a:pPr algn="ctr">
                        <a:spcAft>
                          <a:spcPts val="0"/>
                        </a:spcAft>
                      </a:pPr>
                      <a:r>
                        <a:rPr lang="kk-KZ" sz="1200" dirty="0" smtClean="0">
                          <a:latin typeface="Times New Roman" pitchFamily="18" charset="0"/>
                          <a:cs typeface="Times New Roman" pitchFamily="18" charset="0"/>
                        </a:rPr>
                        <a:t>«</a:t>
                      </a:r>
                      <a:r>
                        <a:rPr lang="kk-KZ" sz="1200" dirty="0">
                          <a:latin typeface="Times New Roman" pitchFamily="18" charset="0"/>
                          <a:cs typeface="Times New Roman" pitchFamily="18" charset="0"/>
                        </a:rPr>
                        <a:t>Тәуелсіздік мәңгілік ел мұраты» тәуелсіздік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dirty="0">
                          <a:latin typeface="Times New Roman" pitchFamily="18" charset="0"/>
                          <a:cs typeface="Times New Roman" pitchFamily="18" charset="0"/>
                        </a:rPr>
                        <a:t>Әдіскер, тәрбиешілер, пән мұғалімдері</a:t>
                      </a:r>
                      <a:endParaRPr lang="ru-RU" sz="1000" dirty="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Қаңтар</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684445">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«Аққалада қонақта» қысқы демалыс аптасы (даярлық топ)</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a:latin typeface="Times New Roman" pitchFamily="18" charset="0"/>
                          <a:cs typeface="Times New Roman" pitchFamily="18" charset="0"/>
                        </a:rPr>
                        <a:t>пән мұғалімдері</a:t>
                      </a:r>
                      <a:endParaRPr lang="ru-RU" sz="1000">
                        <a:latin typeface="Times New Roman" pitchFamily="18" charset="0"/>
                        <a:cs typeface="Times New Roman" pitchFamily="18" charset="0"/>
                      </a:endParaRPr>
                    </a:p>
                    <a:p>
                      <a:pPr algn="ctr">
                        <a:spcAft>
                          <a:spcPts val="0"/>
                        </a:spcAft>
                      </a:pPr>
                      <a:r>
                        <a:rPr lang="kk-KZ" sz="1000">
                          <a:latin typeface="Times New Roman" pitchFamily="18" charset="0"/>
                          <a:cs typeface="Times New Roman" pitchFamily="18" charset="0"/>
                        </a:rPr>
                        <a:t>Сыздыкова Л.А.</a:t>
                      </a:r>
                      <a:endParaRPr lang="ru-RU" sz="1000">
                        <a:latin typeface="Times New Roman" pitchFamily="18" charset="0"/>
                        <a:cs typeface="Times New Roman" pitchFamily="18" charset="0"/>
                      </a:endParaRPr>
                    </a:p>
                    <a:p>
                      <a:pPr algn="ctr">
                        <a:spcAft>
                          <a:spcPts val="0"/>
                        </a:spcAft>
                      </a:pPr>
                      <a:r>
                        <a:rPr lang="kk-KZ" sz="1000">
                          <a:latin typeface="Times New Roman" pitchFamily="18" charset="0"/>
                          <a:cs typeface="Times New Roman" pitchFamily="18" charset="0"/>
                        </a:rPr>
                        <a:t>Тасболатова Қ.Қ.</a:t>
                      </a:r>
                      <a:endParaRPr lang="ru-RU" sz="100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Сәуір</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684445">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«Жеңісім саған, туған жер!» дойбы турнирі </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dirty="0">
                          <a:latin typeface="Times New Roman" pitchFamily="18" charset="0"/>
                          <a:cs typeface="Times New Roman" pitchFamily="18" charset="0"/>
                        </a:rPr>
                        <a:t>пән мұғалімдері</a:t>
                      </a:r>
                      <a:endParaRPr lang="ru-RU" sz="1000" dirty="0">
                        <a:latin typeface="Times New Roman" pitchFamily="18" charset="0"/>
                        <a:cs typeface="Times New Roman" pitchFamily="18" charset="0"/>
                      </a:endParaRPr>
                    </a:p>
                    <a:p>
                      <a:pPr algn="ctr">
                        <a:spcAft>
                          <a:spcPts val="0"/>
                        </a:spcAft>
                      </a:pPr>
                      <a:r>
                        <a:rPr lang="kk-KZ" sz="1000" dirty="0">
                          <a:latin typeface="Times New Roman" pitchFamily="18" charset="0"/>
                          <a:cs typeface="Times New Roman" pitchFamily="18" charset="0"/>
                        </a:rPr>
                        <a:t>Сыздыкова Л.А.</a:t>
                      </a:r>
                      <a:endParaRPr lang="ru-RU" sz="1000" dirty="0">
                        <a:latin typeface="Times New Roman" pitchFamily="18" charset="0"/>
                        <a:cs typeface="Times New Roman" pitchFamily="18" charset="0"/>
                      </a:endParaRPr>
                    </a:p>
                    <a:p>
                      <a:pPr algn="ctr">
                        <a:spcAft>
                          <a:spcPts val="0"/>
                        </a:spcAft>
                      </a:pPr>
                      <a:r>
                        <a:rPr lang="kk-KZ" sz="1000" dirty="0">
                          <a:latin typeface="Times New Roman" pitchFamily="18" charset="0"/>
                          <a:cs typeface="Times New Roman" pitchFamily="18" charset="0"/>
                        </a:rPr>
                        <a:t>Тасболатова Қ.Қ.</a:t>
                      </a:r>
                      <a:endParaRPr lang="ru-RU" sz="1000" dirty="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Наурыз</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488889">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cs typeface="Times New Roman" pitchFamily="18" charset="0"/>
                      </a:endParaRPr>
                    </a:p>
                    <a:p>
                      <a:pPr algn="ctr">
                        <a:spcAft>
                          <a:spcPts val="0"/>
                        </a:spcAft>
                      </a:pPr>
                      <a:r>
                        <a:rPr lang="kk-KZ" sz="1200">
                          <a:latin typeface="Times New Roman" pitchFamily="18" charset="0"/>
                          <a:cs typeface="Times New Roman" pitchFamily="18" charset="0"/>
                        </a:rPr>
                        <a:t>2</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«Алғыс айту парызым» алғыс айту аптасы.</a:t>
                      </a:r>
                      <a:endParaRPr lang="ru-RU" sz="1200" dirty="0">
                        <a:latin typeface="Times New Roman" pitchFamily="18" charset="0"/>
                        <a:cs typeface="Times New Roman" pitchFamily="18" charset="0"/>
                      </a:endParaRPr>
                    </a:p>
                    <a:p>
                      <a:pPr algn="ctr">
                        <a:spcAft>
                          <a:spcPts val="0"/>
                        </a:spcAft>
                      </a:pPr>
                      <a:r>
                        <a:rPr lang="kk-KZ" sz="1200" dirty="0">
                          <a:latin typeface="Times New Roman" pitchFamily="18" charset="0"/>
                          <a:cs typeface="Times New Roman" pitchFamily="18" charset="0"/>
                        </a:rPr>
                        <a:t>«Ана өмірдің шуағы» аналар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dirty="0">
                          <a:latin typeface="Times New Roman" pitchFamily="18" charset="0"/>
                          <a:cs typeface="Times New Roman" pitchFamily="18" charset="0"/>
                        </a:rPr>
                        <a:t>Әдіскер, тәрбиешілер, пән мұғалімдері</a:t>
                      </a:r>
                      <a:endParaRPr lang="ru-RU" sz="1000" dirty="0">
                        <a:latin typeface="Times New Roman" pitchFamily="18" charset="0"/>
                        <a:ea typeface="Times New Roman"/>
                        <a:cs typeface="Times New Roman" pitchFamily="18" charset="0"/>
                      </a:endParaRPr>
                    </a:p>
                  </a:txBody>
                  <a:tcPr marL="37985" marR="37985" marT="0" marB="0"/>
                </a:tc>
              </a:tr>
              <a:tr h="97778">
                <a:tc gridSpan="3">
                  <a:txBody>
                    <a:bodyPr/>
                    <a:lstStyle/>
                    <a:p>
                      <a:pPr algn="ctr">
                        <a:spcAft>
                          <a:spcPts val="0"/>
                        </a:spcAft>
                      </a:pPr>
                      <a:r>
                        <a:rPr lang="kk-KZ" sz="1200" dirty="0">
                          <a:latin typeface="Times New Roman" pitchFamily="18" charset="0"/>
                          <a:cs typeface="Times New Roman" pitchFamily="18" charset="0"/>
                        </a:rPr>
                        <a:t>Мамыр</a:t>
                      </a:r>
                      <a:endParaRPr lang="ru-RU" sz="1200" dirty="0">
                        <a:latin typeface="Times New Roman" pitchFamily="18" charset="0"/>
                        <a:ea typeface="Times New Roman"/>
                        <a:cs typeface="Times New Roman" pitchFamily="18" charset="0"/>
                      </a:endParaRPr>
                    </a:p>
                  </a:txBody>
                  <a:tcPr marL="37985" marR="37985" marT="0" marB="0"/>
                </a:tc>
                <a:tc hMerge="1">
                  <a:txBody>
                    <a:bodyPr/>
                    <a:lstStyle/>
                    <a:p>
                      <a:endParaRPr lang="ru-RU"/>
                    </a:p>
                  </a:txBody>
                  <a:tcPr/>
                </a:tc>
                <a:tc hMerge="1">
                  <a:txBody>
                    <a:bodyPr/>
                    <a:lstStyle/>
                    <a:p>
                      <a:endParaRPr lang="ru-RU"/>
                    </a:p>
                  </a:txBody>
                  <a:tcPr/>
                </a:tc>
              </a:tr>
              <a:tr h="488889">
                <a:tc>
                  <a:txBody>
                    <a:bodyPr/>
                    <a:lstStyle/>
                    <a:p>
                      <a:pPr algn="ctr">
                        <a:spcAft>
                          <a:spcPts val="0"/>
                        </a:spcAft>
                      </a:pPr>
                      <a:r>
                        <a:rPr lang="kk-KZ" sz="1200">
                          <a:latin typeface="Times New Roman" pitchFamily="18" charset="0"/>
                          <a:cs typeface="Times New Roman" pitchFamily="18" charset="0"/>
                        </a:rPr>
                        <a:t>1</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 «Достық біздің тілегіміз» </a:t>
                      </a:r>
                      <a:endParaRPr lang="ru-RU" sz="1200" dirty="0">
                        <a:latin typeface="Times New Roman" pitchFamily="18" charset="0"/>
                        <a:cs typeface="Times New Roman" pitchFamily="18" charset="0"/>
                      </a:endParaRPr>
                    </a:p>
                    <a:p>
                      <a:pPr algn="ctr">
                        <a:spcAft>
                          <a:spcPts val="0"/>
                        </a:spcAft>
                      </a:pPr>
                      <a:r>
                        <a:rPr lang="kk-KZ" sz="1200" dirty="0">
                          <a:latin typeface="Times New Roman" pitchFamily="18" charset="0"/>
                          <a:cs typeface="Times New Roman" pitchFamily="18" charset="0"/>
                        </a:rPr>
                        <a:t>халық бірлігі мен ынтымақтастығы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dirty="0">
                          <a:latin typeface="Times New Roman" pitchFamily="18" charset="0"/>
                          <a:cs typeface="Times New Roman" pitchFamily="18" charset="0"/>
                        </a:rPr>
                        <a:t>Әдіскер, тәрбиешілер, пән мұғалімдері</a:t>
                      </a:r>
                      <a:endParaRPr lang="ru-RU" sz="1000" dirty="0">
                        <a:latin typeface="Times New Roman" pitchFamily="18" charset="0"/>
                        <a:ea typeface="Times New Roman"/>
                        <a:cs typeface="Times New Roman" pitchFamily="18" charset="0"/>
                      </a:endParaRPr>
                    </a:p>
                  </a:txBody>
                  <a:tcPr marL="37985" marR="37985" marT="0" marB="0"/>
                </a:tc>
              </a:tr>
              <a:tr h="488889">
                <a:tc>
                  <a:txBody>
                    <a:bodyPr/>
                    <a:lstStyle/>
                    <a:p>
                      <a:pPr algn="ctr">
                        <a:spcAft>
                          <a:spcPts val="0"/>
                        </a:spcAft>
                      </a:pPr>
                      <a:r>
                        <a:rPr lang="kk-KZ" sz="1200">
                          <a:latin typeface="Times New Roman" pitchFamily="18" charset="0"/>
                          <a:cs typeface="Times New Roman" pitchFamily="18" charset="0"/>
                        </a:rPr>
                        <a:t>2</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«Елімнің ұландары» отан қорғаушылар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dirty="0">
                          <a:latin typeface="Times New Roman" pitchFamily="18" charset="0"/>
                          <a:cs typeface="Times New Roman" pitchFamily="18" charset="0"/>
                        </a:rPr>
                        <a:t>Әдіскер, тәрбиешілер, пән мұғалімдері</a:t>
                      </a:r>
                      <a:endParaRPr lang="ru-RU" sz="1000" dirty="0">
                        <a:latin typeface="Times New Roman" pitchFamily="18" charset="0"/>
                        <a:ea typeface="Times New Roman"/>
                        <a:cs typeface="Times New Roman" pitchFamily="18" charset="0"/>
                      </a:endParaRPr>
                    </a:p>
                  </a:txBody>
                  <a:tcPr marL="37985" marR="37985" marT="0" marB="0"/>
                </a:tc>
              </a:tr>
              <a:tr h="488889">
                <a:tc>
                  <a:txBody>
                    <a:bodyPr/>
                    <a:lstStyle/>
                    <a:p>
                      <a:pPr algn="ctr">
                        <a:spcAft>
                          <a:spcPts val="0"/>
                        </a:spcAft>
                      </a:pPr>
                      <a:r>
                        <a:rPr lang="kk-KZ" sz="1200">
                          <a:latin typeface="Times New Roman" pitchFamily="18" charset="0"/>
                          <a:cs typeface="Times New Roman" pitchFamily="18" charset="0"/>
                        </a:rPr>
                        <a:t>3</a:t>
                      </a:r>
                      <a:endParaRPr lang="ru-RU" sz="120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200" dirty="0">
                          <a:latin typeface="Times New Roman" pitchFamily="18" charset="0"/>
                          <a:cs typeface="Times New Roman" pitchFamily="18" charset="0"/>
                        </a:rPr>
                        <a:t>«Жеңістің көктемі» жеңіс күні</a:t>
                      </a:r>
                      <a:endParaRPr lang="ru-RU" sz="1200" dirty="0">
                        <a:latin typeface="Times New Roman" pitchFamily="18" charset="0"/>
                        <a:ea typeface="Times New Roman"/>
                        <a:cs typeface="Times New Roman" pitchFamily="18" charset="0"/>
                      </a:endParaRPr>
                    </a:p>
                  </a:txBody>
                  <a:tcPr marL="37985" marR="37985" marT="0" marB="0"/>
                </a:tc>
                <a:tc>
                  <a:txBody>
                    <a:bodyPr/>
                    <a:lstStyle/>
                    <a:p>
                      <a:pPr algn="ctr">
                        <a:spcAft>
                          <a:spcPts val="0"/>
                        </a:spcAft>
                      </a:pPr>
                      <a:r>
                        <a:rPr lang="kk-KZ" sz="1000" dirty="0">
                          <a:latin typeface="Times New Roman" pitchFamily="18" charset="0"/>
                          <a:cs typeface="Times New Roman" pitchFamily="18" charset="0"/>
                        </a:rPr>
                        <a:t>Әдіскер, тәрбиешілер, пән мұғалімдері</a:t>
                      </a:r>
                      <a:endParaRPr lang="ru-RU" sz="1000" dirty="0">
                        <a:latin typeface="Times New Roman" pitchFamily="18" charset="0"/>
                        <a:ea typeface="Times New Roman"/>
                        <a:cs typeface="Times New Roman" pitchFamily="18" charset="0"/>
                      </a:endParaRPr>
                    </a:p>
                  </a:txBody>
                  <a:tcPr marL="37985" marR="37985" marT="0" marB="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971600" y="1338670"/>
            <a:ext cx="7858120" cy="35086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kk-KZ"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 педагогикалық кеңестің шешімі:</a:t>
            </a:r>
            <a:endParaRPr lang="ru-RU" sz="2400" dirty="0" smtClean="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tab pos="9144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І. Педагогтар мен тәрбиешілердің кәсіби біліктіліктерін жоғарлату мақсатында өзіндік білімдерін жетілдіру, семинар- практикумдар өткізу, өзара сабаққа қатысу арқылы жұмыстарын жандыру.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(жауаптылар: әдіскер, тәрбиешілер, пән мұғалімдері)</a:t>
            </a: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ІІ. 2017- 2018 оқу жылының жұмыс жоспарында жоспарланған жұмыс түрлерін іске асыру</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(жауаптылар: әдіскер, тәрбиешілер, пән мұғалімдері)</a:t>
            </a:r>
            <a:endParaRPr lang="ru-RU" sz="2000" dirty="0" smtClean="0">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r>
              <a:rPr kumimoji="0" lang="ru-RU" sz="2000" b="0" i="0" u="none" strike="noStrike" cap="none" normalizeH="0" baseline="0" dirty="0" smtClean="0">
                <a:ln>
                  <a:noFill/>
                </a:ln>
                <a:solidFill>
                  <a:schemeClr val="tx1"/>
                </a:solidFill>
                <a:effectLst/>
                <a:latin typeface="Academy.kz" pitchFamily="2" charset="0"/>
                <a:ea typeface="Times New Roman" pitchFamily="18" charset="0"/>
                <a:cs typeface="Arial" pitchFamily="34" charset="0"/>
              </a:rPr>
              <a:t>ІІІ.</a:t>
            </a:r>
            <a:r>
              <a:rPr kumimoji="0" lang="ru-RU" sz="2000" b="0" i="0" u="none" strike="noStrike" cap="none" normalizeH="0" dirty="0" smtClean="0">
                <a:ln>
                  <a:noFill/>
                </a:ln>
                <a:solidFill>
                  <a:schemeClr val="tx1"/>
                </a:solidFill>
                <a:effectLst/>
                <a:latin typeface="Academy.kz" pitchFamily="2" charset="0"/>
                <a:ea typeface="Times New Roman" pitchFamily="18" charset="0"/>
                <a:cs typeface="Arial" pitchFamily="34" charset="0"/>
              </a:rPr>
              <a:t> </a:t>
            </a:r>
            <a:r>
              <a:rPr kumimoji="0" lang="kk-KZ" sz="2000" b="0" i="0" u="none" strike="noStrike" cap="none" normalizeH="0" baseline="0" dirty="0" smtClean="0">
                <a:ln>
                  <a:noFill/>
                </a:ln>
                <a:solidFill>
                  <a:schemeClr val="tx1"/>
                </a:solidFill>
                <a:effectLst/>
                <a:latin typeface="Academy.kz" pitchFamily="2" charset="0"/>
                <a:ea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Жайдарлы жаз- 2017</a:t>
            </a:r>
            <a:r>
              <a:rPr kumimoji="0" lang="kk-KZ" sz="2000" b="0" i="0" u="none" strike="noStrike" cap="none" normalizeH="0" baseline="0" dirty="0" smtClean="0">
                <a:ln>
                  <a:noFill/>
                </a:ln>
                <a:solidFill>
                  <a:schemeClr val="tx1"/>
                </a:solidFill>
                <a:effectLst/>
                <a:latin typeface="Calibri"/>
                <a:ea typeface="Times New Roman" pitchFamily="18" charset="0"/>
                <a:cs typeface="Times New Roman" pitchFamily="18" charset="0"/>
              </a:rPr>
              <a:t>»</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жазғы сауықтыру жұмысы жақсы  деп есептелсін.</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914400" algn="l"/>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41071619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23728" y="2060848"/>
            <a:ext cx="6120680" cy="1569660"/>
          </a:xfrm>
          <a:prstGeom prst="rect">
            <a:avLst/>
          </a:prstGeom>
          <a:noFill/>
        </p:spPr>
        <p:txBody>
          <a:bodyPr wrap="square" rtlCol="0">
            <a:spAutoFit/>
          </a:bodyPr>
          <a:lstStyle/>
          <a:p>
            <a:pPr algn="ctr"/>
            <a:r>
              <a:rPr lang="kk-KZ" sz="4800" dirty="0" smtClean="0">
                <a:latin typeface="Times New Roman" pitchFamily="18" charset="0"/>
                <a:cs typeface="Times New Roman" pitchFamily="18" charset="0"/>
              </a:rPr>
              <a:t>Назарларыңызға рахмет!</a:t>
            </a:r>
            <a:endParaRPr lang="ru-RU" sz="4800" dirty="0">
              <a:latin typeface="Times New Roman" pitchFamily="18" charset="0"/>
              <a:cs typeface="Times New Roman" pitchFamily="18" charset="0"/>
            </a:endParaRPr>
          </a:p>
        </p:txBody>
      </p:sp>
      <p:pic>
        <p:nvPicPr>
          <p:cNvPr id="16388" name="Picture 4" descr="http://greaterium16.com/photo/56b6fe8b6c2db.jpg"/>
          <p:cNvPicPr>
            <a:picLocks noChangeAspect="1" noChangeArrowheads="1" noCrop="1"/>
          </p:cNvPicPr>
          <p:nvPr/>
        </p:nvPicPr>
        <p:blipFill>
          <a:blip r:embed="rId2" cstate="print"/>
          <a:srcRect/>
          <a:stretch>
            <a:fillRect/>
          </a:stretch>
        </p:blipFill>
        <p:spPr bwMode="auto">
          <a:xfrm>
            <a:off x="6588224" y="2996952"/>
            <a:ext cx="1656184" cy="2799187"/>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1626</TotalTime>
  <Words>2177</Words>
  <Application>Microsoft Office PowerPoint</Application>
  <PresentationFormat>Экран (4:3)</PresentationFormat>
  <Paragraphs>444</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Солнцестояние</vt:lpstr>
      <vt:lpstr>Слайд 1</vt:lpstr>
      <vt:lpstr>Слайд 2</vt:lpstr>
      <vt:lpstr>Слайд 3</vt:lpstr>
      <vt:lpstr>Слайд 4</vt:lpstr>
      <vt:lpstr>Слайд 5</vt:lpstr>
      <vt:lpstr>«Балабақша әлемі»  «Педагогтар мен  тәрбиешілерге  әдістемелік жетекшілікке  көмекші ақпаратты - коммуникативтік технологияларды қолданудың маңыздылығы» тақырыбы  бойынша тәрбиешілер мектебі </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методист</dc:creator>
  <cp:lastModifiedBy>Абзал</cp:lastModifiedBy>
  <cp:revision>185</cp:revision>
  <dcterms:created xsi:type="dcterms:W3CDTF">2012-05-28T05:27:45Z</dcterms:created>
  <dcterms:modified xsi:type="dcterms:W3CDTF">2017-09-27T07:08:38Z</dcterms:modified>
</cp:coreProperties>
</file>