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82" r:id="rId5"/>
    <p:sldId id="278" r:id="rId6"/>
    <p:sldId id="276" r:id="rId7"/>
  </p:sldIdLst>
  <p:sldSz cx="10477500" cy="7345363"/>
  <p:notesSz cx="6888163" cy="10020300"/>
  <p:defaultTextStyle>
    <a:defPPr>
      <a:defRPr lang="ru-RU"/>
    </a:defPPr>
    <a:lvl1pPr marL="0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2893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5785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98677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1569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64461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97354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30247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63137" algn="l" defTabSz="1065785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14">
          <p15:clr>
            <a:srgbClr val="A4A3A4"/>
          </p15:clr>
        </p15:guide>
        <p15:guide id="2" pos="33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99"/>
    <a:srgbClr val="D60093"/>
    <a:srgbClr val="FF54FF"/>
    <a:srgbClr val="009900"/>
    <a:srgbClr val="1DE393"/>
    <a:srgbClr val="0099FF"/>
    <a:srgbClr val="00CC99"/>
    <a:srgbClr val="99FF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5" autoAdjust="0"/>
    <p:restoredTop sz="94660"/>
  </p:normalViewPr>
  <p:slideViewPr>
    <p:cSldViewPr>
      <p:cViewPr varScale="1">
        <p:scale>
          <a:sx n="65" d="100"/>
          <a:sy n="65" d="100"/>
        </p:scale>
        <p:origin x="546" y="66"/>
      </p:cViewPr>
      <p:guideLst>
        <p:guide orient="horz" pos="2314"/>
        <p:guide pos="330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818" y="2281827"/>
            <a:ext cx="8905876" cy="15744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29" y="4162374"/>
            <a:ext cx="7334251" cy="187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2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98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1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64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97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30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63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655" y="4720078"/>
            <a:ext cx="8905876" cy="1458871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655" y="3113282"/>
            <a:ext cx="8905876" cy="1606796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3289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6578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9867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3156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66446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1973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3024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26313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23876" y="1713921"/>
            <a:ext cx="4627563" cy="4847600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26064" y="1713921"/>
            <a:ext cx="4627563" cy="4847600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881" y="1644206"/>
            <a:ext cx="4629381" cy="68522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32893" indent="0">
              <a:buNone/>
              <a:defRPr sz="2400" b="1"/>
            </a:lvl2pPr>
            <a:lvl3pPr marL="1065785" indent="0">
              <a:buNone/>
              <a:defRPr sz="2100" b="1"/>
            </a:lvl3pPr>
            <a:lvl4pPr marL="1598677" indent="0">
              <a:buNone/>
              <a:defRPr sz="1800" b="1"/>
            </a:lvl4pPr>
            <a:lvl5pPr marL="2131569" indent="0">
              <a:buNone/>
              <a:defRPr sz="1800" b="1"/>
            </a:lvl5pPr>
            <a:lvl6pPr marL="2664461" indent="0">
              <a:buNone/>
              <a:defRPr sz="1800" b="1"/>
            </a:lvl6pPr>
            <a:lvl7pPr marL="3197354" indent="0">
              <a:buNone/>
              <a:defRPr sz="1800" b="1"/>
            </a:lvl7pPr>
            <a:lvl8pPr marL="3730247" indent="0">
              <a:buNone/>
              <a:defRPr sz="1800" b="1"/>
            </a:lvl8pPr>
            <a:lvl9pPr marL="4263137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3881" y="2329433"/>
            <a:ext cx="4629381" cy="423208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22431" y="1644206"/>
            <a:ext cx="4631200" cy="68522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32893" indent="0">
              <a:buNone/>
              <a:defRPr sz="2400" b="1"/>
            </a:lvl2pPr>
            <a:lvl3pPr marL="1065785" indent="0">
              <a:buNone/>
              <a:defRPr sz="2100" b="1"/>
            </a:lvl3pPr>
            <a:lvl4pPr marL="1598677" indent="0">
              <a:buNone/>
              <a:defRPr sz="1800" b="1"/>
            </a:lvl4pPr>
            <a:lvl5pPr marL="2131569" indent="0">
              <a:buNone/>
              <a:defRPr sz="1800" b="1"/>
            </a:lvl5pPr>
            <a:lvl6pPr marL="2664461" indent="0">
              <a:buNone/>
              <a:defRPr sz="1800" b="1"/>
            </a:lvl6pPr>
            <a:lvl7pPr marL="3197354" indent="0">
              <a:buNone/>
              <a:defRPr sz="1800" b="1"/>
            </a:lvl7pPr>
            <a:lvl8pPr marL="3730247" indent="0">
              <a:buNone/>
              <a:defRPr sz="1800" b="1"/>
            </a:lvl8pPr>
            <a:lvl9pPr marL="4263137" indent="0">
              <a:buNone/>
              <a:defRPr sz="18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22431" y="2329433"/>
            <a:ext cx="4631200" cy="4232086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8" y="292457"/>
            <a:ext cx="3447027" cy="1244632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96420" y="292459"/>
            <a:ext cx="5857212" cy="62690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3878" y="1537086"/>
            <a:ext cx="3447027" cy="5024433"/>
          </a:xfrm>
        </p:spPr>
        <p:txBody>
          <a:bodyPr/>
          <a:lstStyle>
            <a:lvl1pPr marL="0" indent="0">
              <a:buNone/>
              <a:defRPr sz="1700"/>
            </a:lvl1pPr>
            <a:lvl2pPr marL="532893" indent="0">
              <a:buNone/>
              <a:defRPr sz="1400"/>
            </a:lvl2pPr>
            <a:lvl3pPr marL="1065785" indent="0">
              <a:buNone/>
              <a:defRPr sz="1200"/>
            </a:lvl3pPr>
            <a:lvl4pPr marL="1598677" indent="0">
              <a:buNone/>
              <a:defRPr sz="1200"/>
            </a:lvl4pPr>
            <a:lvl5pPr marL="2131569" indent="0">
              <a:buNone/>
              <a:defRPr sz="1200"/>
            </a:lvl5pPr>
            <a:lvl6pPr marL="2664461" indent="0">
              <a:buNone/>
              <a:defRPr sz="1200"/>
            </a:lvl6pPr>
            <a:lvl7pPr marL="3197354" indent="0">
              <a:buNone/>
              <a:defRPr sz="1200"/>
            </a:lvl7pPr>
            <a:lvl8pPr marL="3730247" indent="0">
              <a:buNone/>
              <a:defRPr sz="1200"/>
            </a:lvl8pPr>
            <a:lvl9pPr marL="4263137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3663" y="5141757"/>
            <a:ext cx="6286500" cy="60701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53663" y="656324"/>
            <a:ext cx="6286500" cy="4407218"/>
          </a:xfrm>
        </p:spPr>
        <p:txBody>
          <a:bodyPr/>
          <a:lstStyle>
            <a:lvl1pPr marL="0" indent="0">
              <a:buNone/>
              <a:defRPr sz="3700"/>
            </a:lvl1pPr>
            <a:lvl2pPr marL="532893" indent="0">
              <a:buNone/>
              <a:defRPr sz="3200"/>
            </a:lvl2pPr>
            <a:lvl3pPr marL="1065785" indent="0">
              <a:buNone/>
              <a:defRPr sz="2900"/>
            </a:lvl3pPr>
            <a:lvl4pPr marL="1598677" indent="0">
              <a:buNone/>
              <a:defRPr sz="2400"/>
            </a:lvl4pPr>
            <a:lvl5pPr marL="2131569" indent="0">
              <a:buNone/>
              <a:defRPr sz="2400"/>
            </a:lvl5pPr>
            <a:lvl6pPr marL="2664461" indent="0">
              <a:buNone/>
              <a:defRPr sz="2400"/>
            </a:lvl6pPr>
            <a:lvl7pPr marL="3197354" indent="0">
              <a:buNone/>
              <a:defRPr sz="2400"/>
            </a:lvl7pPr>
            <a:lvl8pPr marL="3730247" indent="0">
              <a:buNone/>
              <a:defRPr sz="2400"/>
            </a:lvl8pPr>
            <a:lvl9pPr marL="4263137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53663" y="5748769"/>
            <a:ext cx="6286500" cy="862060"/>
          </a:xfrm>
        </p:spPr>
        <p:txBody>
          <a:bodyPr/>
          <a:lstStyle>
            <a:lvl1pPr marL="0" indent="0">
              <a:buNone/>
              <a:defRPr sz="1700"/>
            </a:lvl1pPr>
            <a:lvl2pPr marL="532893" indent="0">
              <a:buNone/>
              <a:defRPr sz="1400"/>
            </a:lvl2pPr>
            <a:lvl3pPr marL="1065785" indent="0">
              <a:buNone/>
              <a:defRPr sz="1200"/>
            </a:lvl3pPr>
            <a:lvl4pPr marL="1598677" indent="0">
              <a:buNone/>
              <a:defRPr sz="1200"/>
            </a:lvl4pPr>
            <a:lvl5pPr marL="2131569" indent="0">
              <a:buNone/>
              <a:defRPr sz="1200"/>
            </a:lvl5pPr>
            <a:lvl6pPr marL="2664461" indent="0">
              <a:buNone/>
              <a:defRPr sz="1200"/>
            </a:lvl6pPr>
            <a:lvl7pPr marL="3197354" indent="0">
              <a:buNone/>
              <a:defRPr sz="1200"/>
            </a:lvl7pPr>
            <a:lvl8pPr marL="3730247" indent="0">
              <a:buNone/>
              <a:defRPr sz="1200"/>
            </a:lvl8pPr>
            <a:lvl9pPr marL="4263137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96189" y="294158"/>
            <a:ext cx="2357438" cy="62673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3881" y="294158"/>
            <a:ext cx="6897687" cy="62673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879" y="294157"/>
            <a:ext cx="9429752" cy="1224227"/>
          </a:xfrm>
          <a:prstGeom prst="rect">
            <a:avLst/>
          </a:prstGeom>
        </p:spPr>
        <p:txBody>
          <a:bodyPr vert="horz" lIns="106579" tIns="53290" rIns="106579" bIns="5329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3879" y="1713921"/>
            <a:ext cx="9429752" cy="4847600"/>
          </a:xfrm>
          <a:prstGeom prst="rect">
            <a:avLst/>
          </a:prstGeom>
        </p:spPr>
        <p:txBody>
          <a:bodyPr vert="horz" lIns="106579" tIns="53290" rIns="106579" bIns="5329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23876" y="6808066"/>
            <a:ext cx="2444750" cy="391072"/>
          </a:xfrm>
          <a:prstGeom prst="rect">
            <a:avLst/>
          </a:prstGeom>
        </p:spPr>
        <p:txBody>
          <a:bodyPr vert="horz" lIns="106579" tIns="53290" rIns="106579" bIns="5329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79816" y="6808066"/>
            <a:ext cx="3317876" cy="391072"/>
          </a:xfrm>
          <a:prstGeom prst="rect">
            <a:avLst/>
          </a:prstGeom>
        </p:spPr>
        <p:txBody>
          <a:bodyPr vert="horz" lIns="106579" tIns="53290" rIns="106579" bIns="5329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08878" y="6808066"/>
            <a:ext cx="2444750" cy="391072"/>
          </a:xfrm>
          <a:prstGeom prst="rect">
            <a:avLst/>
          </a:prstGeom>
        </p:spPr>
        <p:txBody>
          <a:bodyPr vert="horz" lIns="106579" tIns="53290" rIns="106579" bIns="5329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5785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9670" indent="-399670" algn="l" defTabSz="1065785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65950" indent="-333059" algn="l" defTabSz="1065785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32231" indent="-266447" algn="l" defTabSz="1065785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865123" indent="-266447" algn="l" defTabSz="1065785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98016" indent="-266447" algn="l" defTabSz="1065785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30907" indent="-266447" algn="l" defTabSz="10657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463799" indent="-266447" algn="l" defTabSz="10657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996691" indent="-266447" algn="l" defTabSz="10657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529584" indent="-266447" algn="l" defTabSz="106578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2893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5785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77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1569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64461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97354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30247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63137" algn="l" defTabSz="106578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Фоны для презентаций powerpoint (91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59767"/>
            <a:ext cx="10477500" cy="770513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206302" y="741179"/>
            <a:ext cx="8208912" cy="744013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KZ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 ЖАСЫНА ДЕЙІНГІ БАЛАЛАРДЫҢ СӨЗДІК  ҚОРЫН БАЙЫТУ ӘДІСТЕРІ</a:t>
            </a:r>
            <a:r>
              <a:rPr lang="ru-KZ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kk-KZ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206302" y="1872481"/>
            <a:ext cx="7992888" cy="1224136"/>
          </a:xfrm>
          <a:prstGeom prst="rect">
            <a:avLst/>
          </a:prstGeom>
        </p:spPr>
        <p:txBody>
          <a:bodyPr vert="horz" lIns="106579" tIns="53290" rIns="106579" bIns="53290" rtlCol="0" anchor="ctr">
            <a:noAutofit/>
          </a:bodyPr>
          <a:lstStyle>
            <a:lvl1pPr algn="ctr" defTabSz="1335099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МАҚСАТЫ:</a:t>
            </a:r>
          </a:p>
          <a:p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Балалардың жаңа сөздерді түсінуіне,есте сақтауына және кұнделікті қарым-қатынасты  белсенді қолдануына жағдай жасау. 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1638350" y="3240633"/>
            <a:ext cx="7200800" cy="1480681"/>
          </a:xfrm>
          <a:prstGeom prst="rect">
            <a:avLst/>
          </a:prstGeom>
        </p:spPr>
        <p:txBody>
          <a:bodyPr vert="horz" lIns="106579" tIns="53290" rIns="106579" bIns="53290" rtlCol="0" anchor="ctr">
            <a:normAutofit/>
          </a:bodyPr>
          <a:lstStyle>
            <a:lvl1pPr algn="ctr" defTabSz="1335099" rtl="0" eaLnBrk="1" latinLnBrk="0" hangingPunct="1">
              <a:spcBef>
                <a:spcPct val="0"/>
              </a:spcBef>
              <a:buNone/>
              <a:defRPr sz="6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МІНДЕТІ: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сөздермен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сөз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мағынасын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түсіндіру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сөздік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молайту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байланыстырып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сөйлеуді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Фоны для презентаций powerpoint (91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818" y="0"/>
            <a:ext cx="10477500" cy="7407047"/>
          </a:xfrm>
          <a:prstGeom prst="rect">
            <a:avLst/>
          </a:prstGeom>
          <a:noFill/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15FD2E0-16A7-4ED1-9494-7678F6F8BD74}"/>
              </a:ext>
            </a:extLst>
          </p:cNvPr>
          <p:cNvSpPr/>
          <p:nvPr/>
        </p:nvSpPr>
        <p:spPr>
          <a:xfrm>
            <a:off x="2286422" y="504329"/>
            <a:ext cx="5184576" cy="64807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D6C244F-C26F-4828-B62F-5DFCD3AB5E63}"/>
              </a:ext>
            </a:extLst>
          </p:cNvPr>
          <p:cNvSpPr/>
          <p:nvPr/>
        </p:nvSpPr>
        <p:spPr>
          <a:xfrm>
            <a:off x="2286422" y="504329"/>
            <a:ext cx="4608512" cy="537547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Баланың сөздік қоры</a:t>
            </a:r>
            <a:endParaRPr lang="kk-KZ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0AE01F-CF40-4754-86BD-12EA8300BDD7}"/>
              </a:ext>
            </a:extLst>
          </p:cNvPr>
          <p:cNvSpPr/>
          <p:nvPr/>
        </p:nvSpPr>
        <p:spPr>
          <a:xfrm>
            <a:off x="486222" y="1699140"/>
            <a:ext cx="9145016" cy="3277976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Сөздік қордың екі түрі: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Пассивті сөздік қор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бала сөзді түсінеді, бірақ сөйлеуде сирек қолданады.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Белсенді сөздік қор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бала сөзді өз ойын жеткізу кезінде еркін қолданады.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Педагогтің міндеті: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Пассивті сөздерді біртіндеп белсенді сөздік  қорға айналдыру.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Тиімді формула: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Есту           түсіну           қайталау           қолдану          еркін сөйлеу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KZ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42D8521C-32D0-4F3A-85E2-842E07C6BCDF}"/>
              </a:ext>
            </a:extLst>
          </p:cNvPr>
          <p:cNvSpPr/>
          <p:nvPr/>
        </p:nvSpPr>
        <p:spPr>
          <a:xfrm>
            <a:off x="4806702" y="1152401"/>
            <a:ext cx="288032" cy="437032"/>
          </a:xfrm>
          <a:prstGeom prst="downArrow">
            <a:avLst/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A6CDA064-DDBB-4E90-80A0-FEB3542774EC}"/>
              </a:ext>
            </a:extLst>
          </p:cNvPr>
          <p:cNvSpPr/>
          <p:nvPr/>
        </p:nvSpPr>
        <p:spPr>
          <a:xfrm>
            <a:off x="2365746" y="4205321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E0E91F-25EE-4837-97A6-B4C1A3828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294" y="4176737"/>
            <a:ext cx="457240" cy="201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B26C915-C071-46FB-AA02-80CCC9017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870598" y="4182665"/>
            <a:ext cx="457240" cy="20118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0B0F146-6A9F-48D9-867A-753408F94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228" y="4196018"/>
            <a:ext cx="457240" cy="2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52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Фоны для презентаций powerpoint (91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0814"/>
            <a:ext cx="10594344" cy="7813935"/>
          </a:xfrm>
          <a:prstGeom prst="rect">
            <a:avLst/>
          </a:prstGeom>
          <a:noFill/>
        </p:spPr>
      </p:pic>
      <p:sp>
        <p:nvSpPr>
          <p:cNvPr id="2" name="Табличка 1">
            <a:extLst>
              <a:ext uri="{FF2B5EF4-FFF2-40B4-BE49-F238E27FC236}">
                <a16:creationId xmlns:a16="http://schemas.microsoft.com/office/drawing/2014/main" id="{A473FC3E-3BB7-48F2-8B1C-41BFB52714A0}"/>
              </a:ext>
            </a:extLst>
          </p:cNvPr>
          <p:cNvSpPr/>
          <p:nvPr/>
        </p:nvSpPr>
        <p:spPr>
          <a:xfrm>
            <a:off x="1883167" y="538681"/>
            <a:ext cx="6944854" cy="648072"/>
          </a:xfrm>
          <a:prstGeom prst="plaqu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4A10B11-0C3D-4BCA-B238-AFD8A01396ED}"/>
              </a:ext>
            </a:extLst>
          </p:cNvPr>
          <p:cNvSpPr/>
          <p:nvPr/>
        </p:nvSpPr>
        <p:spPr>
          <a:xfrm>
            <a:off x="2475831" y="607017"/>
            <a:ext cx="5629931" cy="420655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k-KZ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Сөздік қорды байытудың негізгі әдістері</a:t>
            </a:r>
            <a:endParaRPr lang="ru-K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загнутый угол 2">
            <a:extLst>
              <a:ext uri="{FF2B5EF4-FFF2-40B4-BE49-F238E27FC236}">
                <a16:creationId xmlns:a16="http://schemas.microsoft.com/office/drawing/2014/main" id="{77669533-3B4D-4CD8-A897-D0D8966CCB58}"/>
              </a:ext>
            </a:extLst>
          </p:cNvPr>
          <p:cNvSpPr/>
          <p:nvPr/>
        </p:nvSpPr>
        <p:spPr>
          <a:xfrm>
            <a:off x="501852" y="1607691"/>
            <a:ext cx="4779143" cy="997366"/>
          </a:xfrm>
          <a:prstGeom prst="foldedCorner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5C0EDF1-F1C5-47A5-BDBA-C3977BE11850}"/>
              </a:ext>
            </a:extLst>
          </p:cNvPr>
          <p:cNvSpPr/>
          <p:nvPr/>
        </p:nvSpPr>
        <p:spPr>
          <a:xfrm>
            <a:off x="526616" y="1746101"/>
            <a:ext cx="4550420" cy="685728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1.Көрнекілік әдісі                                     </a:t>
            </a: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 нақты зат,карточка,табиғи материал</a:t>
            </a:r>
            <a:endParaRPr lang="kk-KZ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загнутый угол 11">
            <a:extLst>
              <a:ext uri="{FF2B5EF4-FFF2-40B4-BE49-F238E27FC236}">
                <a16:creationId xmlns:a16="http://schemas.microsoft.com/office/drawing/2014/main" id="{825270EB-CC88-4BC6-BADA-8B87AD98D0A0}"/>
              </a:ext>
            </a:extLst>
          </p:cNvPr>
          <p:cNvSpPr/>
          <p:nvPr/>
        </p:nvSpPr>
        <p:spPr>
          <a:xfrm>
            <a:off x="5608105" y="1612555"/>
            <a:ext cx="4725913" cy="997366"/>
          </a:xfrm>
          <a:prstGeom prst="foldedCorner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D6F94FB-2818-4125-8896-F5173412FAB8}"/>
              </a:ext>
            </a:extLst>
          </p:cNvPr>
          <p:cNvSpPr/>
          <p:nvPr/>
        </p:nvSpPr>
        <p:spPr>
          <a:xfrm>
            <a:off x="5608104" y="1599850"/>
            <a:ext cx="4692521" cy="685728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lvl="0" algn="ctr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2.Сұрақ-жауап әдісі</a:t>
            </a:r>
            <a:endParaRPr lang="kk-K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«Бұл не?», «Қандай?»,Не істейді?», «Неге?»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загнутый угол 13">
            <a:extLst>
              <a:ext uri="{FF2B5EF4-FFF2-40B4-BE49-F238E27FC236}">
                <a16:creationId xmlns:a16="http://schemas.microsoft.com/office/drawing/2014/main" id="{A1C6DFD7-C9A6-405B-B0BA-12363385FF3C}"/>
              </a:ext>
            </a:extLst>
          </p:cNvPr>
          <p:cNvSpPr/>
          <p:nvPr/>
        </p:nvSpPr>
        <p:spPr>
          <a:xfrm>
            <a:off x="486220" y="2830491"/>
            <a:ext cx="4794775" cy="997366"/>
          </a:xfrm>
          <a:prstGeom prst="foldedCorner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5" name="Прямоугольник: загнутый угол 14">
            <a:extLst>
              <a:ext uri="{FF2B5EF4-FFF2-40B4-BE49-F238E27FC236}">
                <a16:creationId xmlns:a16="http://schemas.microsoft.com/office/drawing/2014/main" id="{C05E798F-855C-4A98-9861-8AA11A88C1EC}"/>
              </a:ext>
            </a:extLst>
          </p:cNvPr>
          <p:cNvSpPr/>
          <p:nvPr/>
        </p:nvSpPr>
        <p:spPr>
          <a:xfrm>
            <a:off x="3150518" y="4198340"/>
            <a:ext cx="5256584" cy="997366"/>
          </a:xfrm>
          <a:prstGeom prst="foldedCorner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6" name="Прямоугольник: загнутый угол 15">
            <a:extLst>
              <a:ext uri="{FF2B5EF4-FFF2-40B4-BE49-F238E27FC236}">
                <a16:creationId xmlns:a16="http://schemas.microsoft.com/office/drawing/2014/main" id="{530BF9CC-328D-407F-A05D-8CB85883023D}"/>
              </a:ext>
            </a:extLst>
          </p:cNvPr>
          <p:cNvSpPr/>
          <p:nvPr/>
        </p:nvSpPr>
        <p:spPr>
          <a:xfrm>
            <a:off x="5574714" y="2876402"/>
            <a:ext cx="4725912" cy="997366"/>
          </a:xfrm>
          <a:prstGeom prst="foldedCorner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CB7761-0BE5-4E0A-ABEA-204FFCA3E8CC}"/>
              </a:ext>
            </a:extLst>
          </p:cNvPr>
          <p:cNvSpPr/>
          <p:nvPr/>
        </p:nvSpPr>
        <p:spPr>
          <a:xfrm>
            <a:off x="342206" y="2830491"/>
            <a:ext cx="5085648" cy="1188751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3.Қайталау әдісі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kk-KZ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 сөздерді әртүрлі жағдайда қолдану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B669DCD-B95D-4D71-BDF0-382BD4DAA554}"/>
              </a:ext>
            </a:extLst>
          </p:cNvPr>
          <p:cNvSpPr/>
          <p:nvPr/>
        </p:nvSpPr>
        <p:spPr>
          <a:xfrm>
            <a:off x="5608105" y="2912592"/>
            <a:ext cx="4692521" cy="680406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lvl="0" algn="ctr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kk-KZ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4.Әңгімелеу әдісі</a:t>
            </a:r>
          </a:p>
          <a:p>
            <a:pPr lvl="0" algn="ctr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</a:t>
            </a:r>
            <a:r>
              <a:rPr lang="kk-KZ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ның өз ойын айтуына  мүмкіндік беру.</a:t>
            </a:r>
            <a:endParaRPr lang="kk-KZ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1C444B8-2BFE-475E-810E-D5128598A9DC}"/>
              </a:ext>
            </a:extLst>
          </p:cNvPr>
          <p:cNvSpPr/>
          <p:nvPr/>
        </p:nvSpPr>
        <p:spPr>
          <a:xfrm>
            <a:off x="3150518" y="4203690"/>
            <a:ext cx="5256584" cy="938618"/>
          </a:xfrm>
          <a:prstGeom prst="rect">
            <a:avLst/>
          </a:prstGeom>
        </p:spPr>
        <p:txBody>
          <a:bodyPr wrap="square" lIns="106579" tIns="53290" rIns="106579" bIns="53290">
            <a:spAutoFit/>
          </a:bodyPr>
          <a:lstStyle/>
          <a:p>
            <a:pPr algn="ctr"/>
            <a:r>
              <a:rPr lang="kk-KZ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5.Практикалық әдіс</a:t>
            </a:r>
          </a:p>
          <a:p>
            <a:pPr algn="ctr"/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Ойын, тәжірибе, бақылау, қимыл арқылы сөз үйрету</a:t>
            </a:r>
            <a:endParaRPr lang="ru-K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33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2246" y="288305"/>
            <a:ext cx="9429752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Сұрақ-жауап» 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ойыны (ортаңғы)</a:t>
            </a:r>
            <a:endParaRPr lang="kk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kk-K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едагог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 сюжетті суреттерді кезекпен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 .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суреттегі баланың көңіл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күйіне, іс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әрекетіне назар аударады.Бала суретке қарап, себебін толық, сөйлеммен айтып жауап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 ретімен орналастыр» (ересек)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Шарты:</a:t>
            </a:r>
            <a:r>
              <a:rPr lang="kk-KZ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 </a:t>
            </a:r>
            <a:r>
              <a:rPr lang="kk-KZ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қраңдаршы ,суреттердің </a:t>
            </a:r>
            <a:r>
              <a:rPr lang="kk-KZ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бәрі араласып кетіпті.Әділдің бір күнін дұрыс құрастыру үшін суреттерді ретімен орналастыруымыз керек.Сурет бойынша 5-6 сөйлемнен тұратын әңгіме құрастырады.</a:t>
            </a:r>
          </a:p>
          <a:p>
            <a:pPr marL="0" indent="0">
              <a:buNone/>
            </a:pP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Мнемокесте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тақпақты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жаттаймыз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ектепалды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                                                                     </a:t>
            </a:r>
            <a:r>
              <a:rPr lang="ru-RU" sz="1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тақпақтың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жолына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суреттерден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құралған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мнемокестені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көрсетеді.Содан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тақпақты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жолдан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оқиды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белгілерге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қайталайды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педагогтың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көмегінсіз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мнемокестеге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тақпақты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айтып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шығады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kk-KZ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kk-KZ" sz="1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kk-KZ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kk-KZ" sz="1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kk-KZ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kk-KZ" sz="1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kk-KZ" sz="1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33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C36FA6C-C3C6-4A28-8EE5-1B984F1EAD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546788"/>
              </p:ext>
            </p:extLst>
          </p:nvPr>
        </p:nvGraphicFramePr>
        <p:xfrm>
          <a:off x="1494334" y="216297"/>
          <a:ext cx="7721601" cy="6766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3867">
                  <a:extLst>
                    <a:ext uri="{9D8B030D-6E8A-4147-A177-3AD203B41FA5}">
                      <a16:colId xmlns:a16="http://schemas.microsoft.com/office/drawing/2014/main" val="2326660391"/>
                    </a:ext>
                  </a:extLst>
                </a:gridCol>
                <a:gridCol w="2573867">
                  <a:extLst>
                    <a:ext uri="{9D8B030D-6E8A-4147-A177-3AD203B41FA5}">
                      <a16:colId xmlns:a16="http://schemas.microsoft.com/office/drawing/2014/main" val="833389868"/>
                    </a:ext>
                  </a:extLst>
                </a:gridCol>
                <a:gridCol w="2573867">
                  <a:extLst>
                    <a:ext uri="{9D8B030D-6E8A-4147-A177-3AD203B41FA5}">
                      <a16:colId xmlns:a16="http://schemas.microsoft.com/office/drawing/2014/main" val="364143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kk-KZ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43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kk-KZ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76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kk-KZ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kk-KZ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70075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5B8CF4-C9A4-4510-A384-5D8ABA954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358" y="371147"/>
            <a:ext cx="2111045" cy="12780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AA3C81-1EF1-435A-BA91-7D381DA65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260" y="2088505"/>
            <a:ext cx="2111045" cy="127800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A33879-DB2E-44B6-A42A-3E226318F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586" y="3840873"/>
            <a:ext cx="2111045" cy="12780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4322E3-E799-40EA-AA6C-12ACF55AA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152" y="5411865"/>
            <a:ext cx="2111045" cy="127800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76AA2A-75EF-4351-B1E8-EA944DF30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646" y="397485"/>
            <a:ext cx="1952975" cy="12780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41C4D3-8DCA-4092-B32D-633528A60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646" y="2160513"/>
            <a:ext cx="1952976" cy="12780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7C13CC-7ECA-4FD3-A939-DA7A89FBBE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646" y="3840873"/>
            <a:ext cx="1956986" cy="12741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9F0933-DA71-4A1F-842A-73FF773546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6613" y="5500448"/>
            <a:ext cx="1964273" cy="128493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A4460C-CD4D-4093-9216-40E2066808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4666" y="504329"/>
            <a:ext cx="1964274" cy="127800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EBACD6-782F-458E-91A0-A8A198624F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1963" y="2060622"/>
            <a:ext cx="2167467" cy="12849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901069-7EFB-4F34-96E7-8C3E399694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7823" y="3840873"/>
            <a:ext cx="2167467" cy="127464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D5543C8-25CD-4EC6-BB50-FC8647A79C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34848" y="5479883"/>
            <a:ext cx="2054582" cy="13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80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Фоны для презентаций powerpoint (91 фото)">
            <a:extLst>
              <a:ext uri="{FF2B5EF4-FFF2-40B4-BE49-F238E27FC236}">
                <a16:creationId xmlns:a16="http://schemas.microsoft.com/office/drawing/2014/main" id="{B5ECEF67-C9F5-4ADB-8332-D0E1409E1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655"/>
            <a:ext cx="10477500" cy="7345363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6F6722D-BD13-4053-9977-4EA4F7EEC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11" y="1977846"/>
            <a:ext cx="5413717" cy="16948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B12287-7FD9-4088-8CC7-C5D44C95A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6862" y="1800473"/>
            <a:ext cx="3584759" cy="34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982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FF9900"/>
      </a:dk2>
      <a:lt2>
        <a:srgbClr val="EEECE1"/>
      </a:lt2>
      <a:accent1>
        <a:srgbClr val="4F81BD"/>
      </a:accent1>
      <a:accent2>
        <a:srgbClr val="FE19FF"/>
      </a:accent2>
      <a:accent3>
        <a:srgbClr val="CC00CC"/>
      </a:accent3>
      <a:accent4>
        <a:srgbClr val="00FFFF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231</Words>
  <Application>Microsoft Office PowerPoint</Application>
  <PresentationFormat>Произвольный</PresentationFormat>
  <Paragraphs>61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Дәстүрлі емес сурет салу техникасы КАРТОТЕКАСЫ</dc:title>
  <dc:creator>admin</dc:creator>
  <cp:lastModifiedBy>Пользователь Windows</cp:lastModifiedBy>
  <cp:revision>798</cp:revision>
  <cp:lastPrinted>2021-12-03T18:14:59Z</cp:lastPrinted>
  <dcterms:modified xsi:type="dcterms:W3CDTF">2026-09-16T13:32:45Z</dcterms:modified>
</cp:coreProperties>
</file>